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"/>
  </p:notesMasterIdLst>
  <p:sldIdLst>
    <p:sldId id="256" r:id="rId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58"/>
  </p:normalViewPr>
  <p:slideViewPr>
    <p:cSldViewPr snapToGrid="0">
      <p:cViewPr varScale="1">
        <p:scale>
          <a:sx n="124" d="100"/>
          <a:sy n="124" d="100"/>
        </p:scale>
        <p:origin x="176" y="6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311700" y="52550"/>
            <a:ext cx="8520600" cy="54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LLMs+DBs</a:t>
            </a:r>
            <a:endParaRPr sz="3200"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248825" y="341125"/>
            <a:ext cx="8520600" cy="54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Magdalena Balazinska - Allen School, UW</a:t>
            </a:r>
            <a:endParaRPr sz="20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6185556-9D8A-020C-0696-526F288E2BC5}"/>
              </a:ext>
            </a:extLst>
          </p:cNvPr>
          <p:cNvGrpSpPr/>
          <p:nvPr/>
        </p:nvGrpSpPr>
        <p:grpSpPr>
          <a:xfrm>
            <a:off x="96425" y="812675"/>
            <a:ext cx="2287800" cy="1865824"/>
            <a:chOff x="96425" y="812675"/>
            <a:chExt cx="2287800" cy="1865824"/>
          </a:xfrm>
        </p:grpSpPr>
        <p:pic>
          <p:nvPicPr>
            <p:cNvPr id="57" name="Google Shape;57;p1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8825" y="1190650"/>
              <a:ext cx="1636857" cy="14878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" name="Google Shape;58;p13"/>
            <p:cNvSpPr txBox="1"/>
            <p:nvPr/>
          </p:nvSpPr>
          <p:spPr>
            <a:xfrm>
              <a:off x="96425" y="812675"/>
              <a:ext cx="22878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chemeClr val="dk2"/>
                  </a:solidFill>
                </a:rPr>
                <a:t>Eager DBMS User</a:t>
              </a:r>
              <a:endParaRPr sz="1800" b="1" dirty="0">
                <a:solidFill>
                  <a:schemeClr val="dk2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E1681DB-369A-2ED3-BB85-E8F7B481DD08}"/>
              </a:ext>
            </a:extLst>
          </p:cNvPr>
          <p:cNvGrpSpPr/>
          <p:nvPr/>
        </p:nvGrpSpPr>
        <p:grpSpPr>
          <a:xfrm>
            <a:off x="3970375" y="812675"/>
            <a:ext cx="5041500" cy="4249475"/>
            <a:chOff x="3970375" y="812675"/>
            <a:chExt cx="5041500" cy="4249475"/>
          </a:xfrm>
        </p:grpSpPr>
        <p:sp>
          <p:nvSpPr>
            <p:cNvPr id="54" name="Google Shape;54;p13"/>
            <p:cNvSpPr/>
            <p:nvPr/>
          </p:nvSpPr>
          <p:spPr>
            <a:xfrm>
              <a:off x="3970375" y="1190650"/>
              <a:ext cx="5041500" cy="38715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13"/>
            <p:cNvSpPr txBox="1"/>
            <p:nvPr/>
          </p:nvSpPr>
          <p:spPr>
            <a:xfrm>
              <a:off x="5219825" y="812675"/>
              <a:ext cx="2440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dk2"/>
                  </a:solidFill>
                </a:rPr>
                <a:t>An Awesome DBMS</a:t>
              </a:r>
              <a:endParaRPr sz="1800" b="1">
                <a:solidFill>
                  <a:schemeClr val="dk2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ECE89EF-C21A-9F55-5016-85BBCDD74565}"/>
              </a:ext>
            </a:extLst>
          </p:cNvPr>
          <p:cNvGrpSpPr/>
          <p:nvPr/>
        </p:nvGrpSpPr>
        <p:grpSpPr>
          <a:xfrm>
            <a:off x="4151424" y="1885950"/>
            <a:ext cx="2207811" cy="1840451"/>
            <a:chOff x="4151424" y="1885950"/>
            <a:chExt cx="2207811" cy="1840451"/>
          </a:xfrm>
        </p:grpSpPr>
        <p:pic>
          <p:nvPicPr>
            <p:cNvPr id="60" name="Google Shape;6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363525" y="2313700"/>
              <a:ext cx="1574717" cy="1412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" name="Google Shape;61;p13"/>
            <p:cNvSpPr txBox="1"/>
            <p:nvPr/>
          </p:nvSpPr>
          <p:spPr>
            <a:xfrm>
              <a:off x="4151424" y="1885950"/>
              <a:ext cx="2207811" cy="461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chemeClr val="dk2"/>
                  </a:solidFill>
                </a:rPr>
                <a:t>Core Functionality</a:t>
              </a:r>
              <a:endParaRPr sz="1800" b="1" dirty="0">
                <a:solidFill>
                  <a:schemeClr val="dk2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0F16E5E-FD44-AEE8-F236-9A97B688226B}"/>
              </a:ext>
            </a:extLst>
          </p:cNvPr>
          <p:cNvGrpSpPr/>
          <p:nvPr/>
        </p:nvGrpSpPr>
        <p:grpSpPr>
          <a:xfrm>
            <a:off x="5738636" y="3557083"/>
            <a:ext cx="2911991" cy="1388517"/>
            <a:chOff x="5738636" y="3557083"/>
            <a:chExt cx="2911991" cy="1388517"/>
          </a:xfrm>
        </p:grpSpPr>
        <p:sp>
          <p:nvSpPr>
            <p:cNvPr id="62" name="Google Shape;62;p13"/>
            <p:cNvSpPr txBox="1"/>
            <p:nvPr/>
          </p:nvSpPr>
          <p:spPr>
            <a:xfrm>
              <a:off x="5738636" y="3901900"/>
              <a:ext cx="1422900" cy="101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rgbClr val="FF0000"/>
                  </a:solidFill>
                </a:rPr>
                <a:t>LLM-Based</a:t>
              </a:r>
              <a:endParaRPr sz="1800" b="1" dirty="0">
                <a:solidFill>
                  <a:srgbClr val="FF0000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rgbClr val="FF0000"/>
                  </a:solidFill>
                </a:rPr>
                <a:t>Extensions</a:t>
              </a:r>
              <a:endParaRPr sz="1800" b="1" dirty="0">
                <a:solidFill>
                  <a:srgbClr val="FF0000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rgbClr val="FF0000"/>
                  </a:solidFill>
                </a:rPr>
                <a:t>or Tunings</a:t>
              </a:r>
              <a:endParaRPr sz="1800" b="1" dirty="0">
                <a:solidFill>
                  <a:srgbClr val="FF0000"/>
                </a:solidFill>
              </a:endParaRPr>
            </a:p>
          </p:txBody>
        </p:sp>
        <p:pic>
          <p:nvPicPr>
            <p:cNvPr id="65" name="Google Shape;65;p1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134513" y="3557083"/>
              <a:ext cx="1516114" cy="138851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6" name="Google Shape;66;p13"/>
          <p:cNvSpPr txBox="1"/>
          <p:nvPr/>
        </p:nvSpPr>
        <p:spPr>
          <a:xfrm>
            <a:off x="9951" y="2607100"/>
            <a:ext cx="41313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7030A0"/>
                </a:solidFill>
              </a:rPr>
              <a:t>New software engineering process</a:t>
            </a:r>
            <a:endParaRPr sz="1800" b="1" dirty="0">
              <a:solidFill>
                <a:srgbClr val="7030A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2"/>
                </a:solidFill>
              </a:rPr>
              <a:t>Design DBMS that ALSO supports:</a:t>
            </a:r>
            <a:endParaRPr sz="1800" dirty="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 dirty="0">
                <a:solidFill>
                  <a:schemeClr val="dk2"/>
                </a:solidFill>
              </a:rPr>
              <a:t>Ambiguous user input (NL)</a:t>
            </a:r>
            <a:endParaRPr sz="1800" dirty="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 dirty="0">
                <a:solidFill>
                  <a:schemeClr val="dk2"/>
                </a:solidFill>
              </a:rPr>
              <a:t>Vague exploratory requests</a:t>
            </a:r>
            <a:endParaRPr sz="1800" dirty="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US" sz="1800" dirty="0">
                <a:solidFill>
                  <a:schemeClr val="dk2"/>
                </a:solidFill>
              </a:rPr>
              <a:t>LLM-based components</a:t>
            </a:r>
            <a:endParaRPr sz="1800" dirty="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 dirty="0">
                <a:solidFill>
                  <a:schemeClr val="dk2"/>
                </a:solidFill>
              </a:rPr>
              <a:t>Just-in-time extensions / tunings</a:t>
            </a:r>
            <a:endParaRPr sz="1800" dirty="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 dirty="0">
                <a:solidFill>
                  <a:schemeClr val="dk2"/>
                </a:solidFill>
              </a:rPr>
              <a:t>But all unreliable… as if drunken engineers built the system</a:t>
            </a:r>
            <a:endParaRPr sz="1800" dirty="0">
              <a:solidFill>
                <a:schemeClr val="dk2"/>
              </a:solidFill>
            </a:endParaRPr>
          </a:p>
        </p:txBody>
      </p:sp>
      <p:sp>
        <p:nvSpPr>
          <p:cNvPr id="67" name="Google Shape;67;p13"/>
          <p:cNvSpPr txBox="1"/>
          <p:nvPr/>
        </p:nvSpPr>
        <p:spPr>
          <a:xfrm>
            <a:off x="20225" y="4814500"/>
            <a:ext cx="2101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Images generated with DALLE-E</a:t>
            </a:r>
            <a:endParaRPr sz="1000">
              <a:solidFill>
                <a:schemeClr val="dk2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17655DA-B99D-6529-0590-8DAA4848D217}"/>
              </a:ext>
            </a:extLst>
          </p:cNvPr>
          <p:cNvGrpSpPr/>
          <p:nvPr/>
        </p:nvGrpSpPr>
        <p:grpSpPr>
          <a:xfrm>
            <a:off x="6071867" y="1291925"/>
            <a:ext cx="2940158" cy="1880649"/>
            <a:chOff x="6071867" y="1291925"/>
            <a:chExt cx="2940158" cy="1880649"/>
          </a:xfrm>
        </p:grpSpPr>
        <p:sp>
          <p:nvSpPr>
            <p:cNvPr id="69" name="Google Shape;69;p13"/>
            <p:cNvSpPr txBox="1"/>
            <p:nvPr/>
          </p:nvSpPr>
          <p:spPr>
            <a:xfrm>
              <a:off x="6071867" y="1291925"/>
              <a:ext cx="2940158" cy="461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rgbClr val="FF0000"/>
                  </a:solidFill>
                </a:rPr>
                <a:t>LLM-Based Components</a:t>
              </a:r>
              <a:endParaRPr sz="1800" b="1" dirty="0">
                <a:solidFill>
                  <a:srgbClr val="FF0000"/>
                </a:solidFill>
              </a:endParaRPr>
            </a:p>
          </p:txBody>
        </p:sp>
        <p:pic>
          <p:nvPicPr>
            <p:cNvPr id="70" name="Google Shape;70;p1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698263" y="1699105"/>
              <a:ext cx="1574724" cy="14734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CC106B6-7D28-8E65-2198-DE9E12A02BE0}"/>
              </a:ext>
            </a:extLst>
          </p:cNvPr>
          <p:cNvGrpSpPr/>
          <p:nvPr/>
        </p:nvGrpSpPr>
        <p:grpSpPr>
          <a:xfrm>
            <a:off x="1876868" y="1303900"/>
            <a:ext cx="2110306" cy="706875"/>
            <a:chOff x="1876868" y="1303900"/>
            <a:chExt cx="2110306" cy="706875"/>
          </a:xfrm>
        </p:grpSpPr>
        <p:cxnSp>
          <p:nvCxnSpPr>
            <p:cNvPr id="63" name="Google Shape;63;p13"/>
            <p:cNvCxnSpPr/>
            <p:nvPr/>
          </p:nvCxnSpPr>
          <p:spPr>
            <a:xfrm rot="10800000" flipH="1">
              <a:off x="1885674" y="1699075"/>
              <a:ext cx="2101500" cy="69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64" name="Google Shape;64;p13"/>
            <p:cNvCxnSpPr/>
            <p:nvPr/>
          </p:nvCxnSpPr>
          <p:spPr>
            <a:xfrm flipH="1">
              <a:off x="1885639" y="1989175"/>
              <a:ext cx="2085600" cy="216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68" name="Google Shape;68;p13"/>
            <p:cNvSpPr txBox="1"/>
            <p:nvPr/>
          </p:nvSpPr>
          <p:spPr>
            <a:xfrm>
              <a:off x="1876868" y="1303900"/>
              <a:ext cx="1121862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>
                  <a:solidFill>
                    <a:schemeClr val="dk2"/>
                  </a:solidFill>
                </a:rPr>
                <a:t>GUI/SQL</a:t>
              </a:r>
              <a:endParaRPr sz="1800" dirty="0">
                <a:solidFill>
                  <a:schemeClr val="dk2"/>
                </a:solidFill>
              </a:endParaRPr>
            </a:p>
          </p:txBody>
        </p:sp>
      </p:grpSp>
      <p:sp>
        <p:nvSpPr>
          <p:cNvPr id="2" name="Google Shape;68;p13">
            <a:extLst>
              <a:ext uri="{FF2B5EF4-FFF2-40B4-BE49-F238E27FC236}">
                <a16:creationId xmlns:a16="http://schemas.microsoft.com/office/drawing/2014/main" id="{26EDB4B9-5920-1A4A-45CD-C1BACBFFB1E9}"/>
              </a:ext>
            </a:extLst>
          </p:cNvPr>
          <p:cNvSpPr txBox="1"/>
          <p:nvPr/>
        </p:nvSpPr>
        <p:spPr>
          <a:xfrm>
            <a:off x="2868854" y="1323292"/>
            <a:ext cx="756272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FF0000"/>
                </a:solidFill>
              </a:rPr>
              <a:t>+NL</a:t>
            </a:r>
            <a:endParaRPr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2" grpId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69</Words>
  <Application>Microsoft Macintosh PowerPoint</Application>
  <PresentationFormat>On-screen Show (16:9)</PresentationFormat>
  <Paragraphs>19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Arial</vt:lpstr>
      <vt:lpstr>Simple Light</vt:lpstr>
      <vt:lpstr>LLMs+DBs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Magdalena Balazinska</cp:lastModifiedBy>
  <cp:revision>2</cp:revision>
  <dcterms:modified xsi:type="dcterms:W3CDTF">2024-09-17T23:51:12Z</dcterms:modified>
</cp:coreProperties>
</file>