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1" r:id="rId1"/>
  </p:sldMasterIdLst>
  <p:notesMasterIdLst>
    <p:notesMasterId r:id="rId29"/>
  </p:notesMasterIdLst>
  <p:handoutMasterIdLst>
    <p:handoutMasterId r:id="rId30"/>
  </p:handoutMasterIdLst>
  <p:sldIdLst>
    <p:sldId id="2147482427" r:id="rId2"/>
    <p:sldId id="2147482430" r:id="rId3"/>
    <p:sldId id="2147482454" r:id="rId4"/>
    <p:sldId id="2147482445" r:id="rId5"/>
    <p:sldId id="2147482449" r:id="rId6"/>
    <p:sldId id="2147482455" r:id="rId7"/>
    <p:sldId id="2147482451" r:id="rId8"/>
    <p:sldId id="2147482452" r:id="rId9"/>
    <p:sldId id="2147482465" r:id="rId10"/>
    <p:sldId id="2147482457" r:id="rId11"/>
    <p:sldId id="2147482434" r:id="rId12"/>
    <p:sldId id="2147482435" r:id="rId13"/>
    <p:sldId id="2147482440" r:id="rId14"/>
    <p:sldId id="2147482431" r:id="rId15"/>
    <p:sldId id="2147482463" r:id="rId16"/>
    <p:sldId id="2147482458" r:id="rId17"/>
    <p:sldId id="2147482441" r:id="rId18"/>
    <p:sldId id="2147482464" r:id="rId19"/>
    <p:sldId id="2147482442" r:id="rId20"/>
    <p:sldId id="2147482429" r:id="rId21"/>
    <p:sldId id="2147482436" r:id="rId22"/>
    <p:sldId id="2147482437" r:id="rId23"/>
    <p:sldId id="2147482443" r:id="rId24"/>
    <p:sldId id="2147482433" r:id="rId25"/>
    <p:sldId id="2147482438" r:id="rId26"/>
    <p:sldId id="2147482432" r:id="rId27"/>
    <p:sldId id="2147482462" r:id="rId28"/>
  </p:sldIdLst>
  <p:sldSz cx="12192000" cy="6858000"/>
  <p:notesSz cx="6858000" cy="9144000"/>
  <p:embeddedFontLst>
    <p:embeddedFont>
      <p:font typeface="Amazon Ember" panose="020B0603020204020204" pitchFamily="34" charset="0"/>
      <p:regular r:id="rId31"/>
      <p:bold r:id="rId32"/>
      <p:italic r:id="rId33"/>
      <p:boldItalic r:id="rId34"/>
    </p:embeddedFont>
    <p:embeddedFont>
      <p:font typeface="Amazon Ember Display" panose="020B0603020204020204" pitchFamily="34" charset="0"/>
      <p:regular r:id="rId35"/>
      <p:bold r:id="rId36"/>
      <p:italic r:id="rId37"/>
      <p:boldItalic r:id="rId38"/>
    </p:embeddedFont>
    <p:embeddedFont>
      <p:font typeface="Amazon Ember Display Heavy" panose="020B0603020204020204" pitchFamily="34" charset="0"/>
      <p:bold r:id="rId39"/>
      <p:italic r:id="rId40"/>
      <p:boldItalic r:id="rId41"/>
    </p:embeddedFont>
    <p:embeddedFont>
      <p:font typeface="Amazon Ember Mono" panose="020B0603020204020204" pitchFamily="34" charset="0"/>
      <p:regular r:id="rId42"/>
      <p:bold r:id="rId43"/>
      <p:italic r:id="rId44"/>
      <p:boldItalic r:id="rId45"/>
    </p:embeddedFont>
    <p:embeddedFont>
      <p:font typeface="Canva Sans" panose="020F0502020204030204" pitchFamily="34" charset="0"/>
      <p:regular r:id="rId46"/>
      <p:bold r:id="rId47"/>
      <p:italic r:id="rId48"/>
      <p:boldItalic r:id="rId49"/>
    </p:embeddedFont>
    <p:embeddedFont>
      <p:font typeface="Canva Sans Bold" panose="020F0502020204030204" pitchFamily="34" charset="0"/>
      <p:regular r:id="rId50"/>
      <p:bold r:id="rId51"/>
      <p:italic r:id="rId52"/>
      <p:boldItalic r:id="rId53"/>
    </p:embeddedFont>
    <p:embeddedFont>
      <p:font typeface="Inter" panose="020F0502020204030204" pitchFamily="34" charset="0"/>
      <p:regular r:id="rId54"/>
      <p:bold r:id="rId55"/>
      <p:italic r:id="rId56"/>
      <p:boldItalic r:id="rId57"/>
    </p:embeddedFont>
    <p:embeddedFont>
      <p:font typeface="Lucida Console" panose="020B0609040504020204" pitchFamily="49"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h Nelson" initials="RN" lastIdx="24" clrIdx="0">
    <p:extLst>
      <p:ext uri="{19B8F6BF-5375-455C-9EA6-DF929625EA0E}">
        <p15:presenceInfo xmlns:p15="http://schemas.microsoft.com/office/powerpoint/2012/main" userId="Ruth Nelson" providerId="None"/>
      </p:ext>
    </p:extLst>
  </p:cmAuthor>
  <p:cmAuthor id="2" name="Roman, Shannon" initials="RS" lastIdx="19" clrIdx="1">
    <p:extLst>
      <p:ext uri="{19B8F6BF-5375-455C-9EA6-DF929625EA0E}">
        <p15:presenceInfo xmlns:p15="http://schemas.microsoft.com/office/powerpoint/2012/main" userId="S-1-5-21-1407069837-2091007605-538272213-393644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0061"/>
    <a:srgbClr val="00002C"/>
    <a:srgbClr val="01002A"/>
    <a:srgbClr val="242D3C"/>
    <a:srgbClr val="00001E"/>
    <a:srgbClr val="11151C"/>
    <a:srgbClr val="94E8FF"/>
    <a:srgbClr val="090A4D"/>
    <a:srgbClr val="FF381E"/>
    <a:srgbClr val="94E8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84" autoAdjust="0"/>
    <p:restoredTop sz="65814" autoAdjust="0"/>
  </p:normalViewPr>
  <p:slideViewPr>
    <p:cSldViewPr snapToGrid="0">
      <p:cViewPr varScale="1">
        <p:scale>
          <a:sx n="85" d="100"/>
          <a:sy n="85" d="100"/>
        </p:scale>
        <p:origin x="1840" y="168"/>
      </p:cViewPr>
      <p:guideLst/>
    </p:cSldViewPr>
  </p:slideViewPr>
  <p:outlineViewPr>
    <p:cViewPr>
      <p:scale>
        <a:sx n="33" d="100"/>
        <a:sy n="33" d="100"/>
      </p:scale>
      <p:origin x="0" y="-1884"/>
    </p:cViewPr>
  </p:outlineViewPr>
  <p:notesTextViewPr>
    <p:cViewPr>
      <p:scale>
        <a:sx n="150" d="100"/>
        <a:sy n="150" d="100"/>
      </p:scale>
      <p:origin x="0" y="0"/>
    </p:cViewPr>
  </p:notesTextViewPr>
  <p:notesViewPr>
    <p:cSldViewPr snapToGrid="0">
      <p:cViewPr varScale="1">
        <p:scale>
          <a:sx n="80" d="100"/>
          <a:sy n="80" d="100"/>
        </p:scale>
        <p:origin x="306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A91A23D-CE89-4398-AF34-67F89A86C440}"/>
              </a:ext>
            </a:extLst>
          </p:cNvPr>
          <p:cNvSpPr>
            <a:spLocks noGrp="1"/>
          </p:cNvSpPr>
          <p:nvPr>
            <p:ph type="sldNum" sz="quarter" idx="3"/>
          </p:nvPr>
        </p:nvSpPr>
        <p:spPr>
          <a:xfrm>
            <a:off x="1943100" y="8831179"/>
            <a:ext cx="2971800" cy="312821"/>
          </a:xfrm>
          <a:prstGeom prst="rect">
            <a:avLst/>
          </a:prstGeom>
        </p:spPr>
        <p:txBody>
          <a:bodyPr vert="horz" lIns="91440" tIns="45720" rIns="91440" bIns="45720" rtlCol="0" anchor="b"/>
          <a:lstStyle>
            <a:lvl1pPr algn="r">
              <a:defRPr sz="1200"/>
            </a:lvl1pPr>
          </a:lstStyle>
          <a:p>
            <a:pPr algn="ctr"/>
            <a:fld id="{F74FDF9C-3BD2-4B9D-8B24-3FFB010678D3}" type="slidenum">
              <a:rPr lang="en-US" sz="1000" smtClean="0"/>
              <a:pPr algn="ctr"/>
              <a:t>‹#›</a:t>
            </a:fld>
            <a:endParaRPr lang="en-US" sz="1000" dirty="0"/>
          </a:p>
        </p:txBody>
      </p:sp>
    </p:spTree>
    <p:extLst>
      <p:ext uri="{BB962C8B-B14F-4D97-AF65-F5344CB8AC3E}">
        <p14:creationId xmlns:p14="http://schemas.microsoft.com/office/powerpoint/2010/main" val="1867628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4953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3765884"/>
            <a:ext cx="5486400" cy="4882816"/>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943100" y="8891337"/>
            <a:ext cx="2971800" cy="252663"/>
          </a:xfrm>
          <a:prstGeom prst="rect">
            <a:avLst/>
          </a:prstGeom>
        </p:spPr>
        <p:txBody>
          <a:bodyPr vert="horz" lIns="91440" tIns="45720" rIns="91440" bIns="45720" rtlCol="0" anchor="b"/>
          <a:lstStyle>
            <a:lvl1pPr algn="ctr">
              <a:defRPr sz="1000"/>
            </a:lvl1pPr>
          </a:lstStyle>
          <a:p>
            <a:fld id="{F8FEB175-7AE1-4B66-A823-55E80A74AF1C}" type="slidenum">
              <a:rPr lang="en-US" smtClean="0"/>
              <a:pPr/>
              <a:t>‹#›</a:t>
            </a:fld>
            <a:endParaRPr lang="en-US" dirty="0"/>
          </a:p>
        </p:txBody>
      </p:sp>
    </p:spTree>
    <p:extLst>
      <p:ext uri="{BB962C8B-B14F-4D97-AF65-F5344CB8AC3E}">
        <p14:creationId xmlns:p14="http://schemas.microsoft.com/office/powerpoint/2010/main" val="3364004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guide id="3" orient="horz" pos="312"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learning has infiltrated so many levels of databases, from the user interface down to data retrieval and filtering steps. I’ve listed here a few different projects that have been implemented at AWS, mostly in Redshift but also some in RDS and Aurora.</a:t>
            </a:r>
          </a:p>
          <a:p>
            <a:endParaRPr lang="en-US" dirty="0"/>
          </a:p>
          <a:p>
            <a:r>
              <a:rPr lang="en-US" dirty="0"/>
              <a:t>Each of these is a paper or talk in its own right, and I’m not going to be able to do them all justice in this talk. But that’s not my goal.</a:t>
            </a:r>
          </a:p>
          <a:p>
            <a:endParaRPr lang="en-US" dirty="0"/>
          </a:p>
          <a:p>
            <a:r>
              <a:rPr lang="en-US" dirty="0"/>
              <a:t>I’ll focus on two parts of this diagram. I’ll briefly summarize the LLM efforts in the user interface category, and then spend a bulk of the talk discussing an application of more classical ML – intelligent scaling [3]. </a:t>
            </a:r>
          </a:p>
          <a:p>
            <a:r>
              <a:rPr lang="en-US" dirty="0"/>
              <a:t> </a:t>
            </a:r>
          </a:p>
          <a:p>
            <a:r>
              <a:rPr lang="en-US" dirty="0"/>
              <a:t>There are some common threads that run through how ML is used in each of these cases, LLM or not, so I want to focus the talk on those common threads.</a:t>
            </a:r>
          </a:p>
        </p:txBody>
      </p:sp>
      <p:sp>
        <p:nvSpPr>
          <p:cNvPr id="4" name="Slide Number Placeholder 3"/>
          <p:cNvSpPr>
            <a:spLocks noGrp="1"/>
          </p:cNvSpPr>
          <p:nvPr>
            <p:ph type="sldNum" sz="quarter" idx="5"/>
          </p:nvPr>
        </p:nvSpPr>
        <p:spPr/>
        <p:txBody>
          <a:bodyPr/>
          <a:lstStyle/>
          <a:p>
            <a:fld id="{F8FEB175-7AE1-4B66-A823-55E80A74AF1C}" type="slidenum">
              <a:rPr lang="en-US" smtClean="0"/>
              <a:pPr/>
              <a:t>2</a:t>
            </a:fld>
            <a:endParaRPr lang="en-US" dirty="0"/>
          </a:p>
        </p:txBody>
      </p:sp>
    </p:spTree>
    <p:extLst>
      <p:ext uri="{BB962C8B-B14F-4D97-AF65-F5344CB8AC3E}">
        <p14:creationId xmlns:p14="http://schemas.microsoft.com/office/powerpoint/2010/main" val="1207360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most cloud databases today, Redshift scales in two ways. First is horizontally, in which multiple copies of your ”base” instance are spun up to load balance bursts of queries.</a:t>
            </a:r>
          </a:p>
          <a:p>
            <a:endParaRPr lang="en-US" dirty="0"/>
          </a:p>
          <a:p>
            <a:r>
              <a:rPr lang="en-US" dirty="0"/>
              <a:t>The second is vertical, which scales up or down the size of your base, but has to be triggered manually. Customers need to know what the “correct” base size is.</a:t>
            </a:r>
          </a:p>
          <a:p>
            <a:endParaRPr lang="en-US" dirty="0"/>
          </a:p>
          <a:p>
            <a:r>
              <a:rPr lang="en-US" dirty="0"/>
              <a:t>This is extremely limiting. It let’s us handle high-concurrency bursts, but it doesn’t let us adjust resources as workloads change or as underlying data grows. And we can’t give special treatment to large queries that could benefit from more parallelism.</a:t>
            </a:r>
          </a:p>
          <a:p>
            <a:endParaRPr lang="en-US" dirty="0"/>
          </a:p>
          <a:p>
            <a:r>
              <a:rPr lang="en-US" dirty="0"/>
              <a:t>In order to change what we can do with scaling, the first thing we have to do is change how we scale. </a:t>
            </a:r>
          </a:p>
        </p:txBody>
      </p:sp>
      <p:sp>
        <p:nvSpPr>
          <p:cNvPr id="4" name="Slide Number Placeholder 3"/>
          <p:cNvSpPr>
            <a:spLocks noGrp="1"/>
          </p:cNvSpPr>
          <p:nvPr>
            <p:ph type="sldNum" sz="quarter" idx="5"/>
          </p:nvPr>
        </p:nvSpPr>
        <p:spPr/>
        <p:txBody>
          <a:bodyPr/>
          <a:lstStyle/>
          <a:p>
            <a:fld id="{F8FEB175-7AE1-4B66-A823-55E80A74AF1C}" type="slidenum">
              <a:rPr lang="en-US" smtClean="0"/>
              <a:pPr/>
              <a:t>11</a:t>
            </a:fld>
            <a:endParaRPr lang="en-US" dirty="0"/>
          </a:p>
        </p:txBody>
      </p:sp>
    </p:spTree>
    <p:extLst>
      <p:ext uri="{BB962C8B-B14F-4D97-AF65-F5344CB8AC3E}">
        <p14:creationId xmlns:p14="http://schemas.microsoft.com/office/powerpoint/2010/main" val="146737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allow what I’ll call “diagonal” scaling, which spins up additional resources that can vary in size from base.</a:t>
            </a:r>
          </a:p>
          <a:p>
            <a:endParaRPr lang="en-US" dirty="0"/>
          </a:p>
          <a:p>
            <a:r>
              <a:rPr lang="en-US" dirty="0"/>
              <a:t>The complete solution also </a:t>
            </a:r>
            <a:r>
              <a:rPr lang="en-US" dirty="0" err="1"/>
              <a:t>autoscales</a:t>
            </a:r>
            <a:r>
              <a:rPr lang="en-US" dirty="0"/>
              <a:t> your base cluster vertically, which turns out to be quite challenging and has a lot of moving parts, but I won’t be able to discuss that in detail in this talk. If you’re interested, please see the paper.</a:t>
            </a:r>
          </a:p>
          <a:p>
            <a:endParaRPr lang="en-US" dirty="0"/>
          </a:p>
          <a:p>
            <a:r>
              <a:rPr lang="en-US" dirty="0"/>
              <a:t>But the diagonal scaling is interesting enough itself. It gives us more degrees of freedom and therefore more powerful ways we can adapt to diverse workloads.</a:t>
            </a:r>
          </a:p>
          <a:p>
            <a:endParaRPr lang="en-US" dirty="0"/>
          </a:p>
          <a:p>
            <a:r>
              <a:rPr lang="en-US" dirty="0"/>
              <a:t>But with great power comes great responsibility. We need to make sure that while scaling up, we scale up to improve performance but not increase costs too much. Making that tradeoff requires understanding how queries scale.</a:t>
            </a:r>
          </a:p>
        </p:txBody>
      </p:sp>
      <p:sp>
        <p:nvSpPr>
          <p:cNvPr id="4" name="Slide Number Placeholder 3"/>
          <p:cNvSpPr>
            <a:spLocks noGrp="1"/>
          </p:cNvSpPr>
          <p:nvPr>
            <p:ph type="sldNum" sz="quarter" idx="5"/>
          </p:nvPr>
        </p:nvSpPr>
        <p:spPr/>
        <p:txBody>
          <a:bodyPr/>
          <a:lstStyle/>
          <a:p>
            <a:fld id="{F8FEB175-7AE1-4B66-A823-55E80A74AF1C}" type="slidenum">
              <a:rPr lang="en-US" smtClean="0"/>
              <a:pPr/>
              <a:t>12</a:t>
            </a:fld>
            <a:endParaRPr lang="en-US" dirty="0"/>
          </a:p>
        </p:txBody>
      </p:sp>
    </p:spTree>
    <p:extLst>
      <p:ext uri="{BB962C8B-B14F-4D97-AF65-F5344CB8AC3E}">
        <p14:creationId xmlns:p14="http://schemas.microsoft.com/office/powerpoint/2010/main" val="2275809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this query running on a base size that costs $1 per min. If it runs for 8 min, it costs $8. Now suppose I run this query on some compute that’s twice as large as the base. A few things can happen.</a:t>
            </a:r>
          </a:p>
          <a:p>
            <a:endParaRPr lang="en-US" dirty="0"/>
          </a:p>
          <a:p>
            <a:r>
              <a:rPr lang="en-US" dirty="0"/>
              <a:t>First,…</a:t>
            </a:r>
          </a:p>
          <a:p>
            <a:endParaRPr lang="en-US" dirty="0"/>
          </a:p>
          <a:p>
            <a:r>
              <a:rPr lang="en-US" dirty="0"/>
              <a:t>So scaling up can impact cost and performance in different ways depending on the scaling properties of the query.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it's slightly more complicated – Amdahl’s law limits the amount of linear scaling we can do...</a:t>
            </a:r>
          </a:p>
          <a:p>
            <a:endParaRPr lang="en-US" dirty="0"/>
          </a:p>
        </p:txBody>
      </p:sp>
      <p:sp>
        <p:nvSpPr>
          <p:cNvPr id="4" name="Slide Number Placeholder 3"/>
          <p:cNvSpPr>
            <a:spLocks noGrp="1"/>
          </p:cNvSpPr>
          <p:nvPr>
            <p:ph type="sldNum" sz="quarter" idx="5"/>
          </p:nvPr>
        </p:nvSpPr>
        <p:spPr/>
        <p:txBody>
          <a:bodyPr/>
          <a:lstStyle/>
          <a:p>
            <a:fld id="{F8FEB175-7AE1-4B66-A823-55E80A74AF1C}" type="slidenum">
              <a:rPr lang="en-US" smtClean="0"/>
              <a:pPr/>
              <a:t>13</a:t>
            </a:fld>
            <a:endParaRPr lang="en-US" dirty="0"/>
          </a:p>
        </p:txBody>
      </p:sp>
    </p:spTree>
    <p:extLst>
      <p:ext uri="{BB962C8B-B14F-4D97-AF65-F5344CB8AC3E}">
        <p14:creationId xmlns:p14="http://schemas.microsoft.com/office/powerpoint/2010/main" val="680728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do see that there's different scalability in different regimes. The small-cluster regime causes super-scalability but becomes </a:t>
            </a:r>
            <a:r>
              <a:rPr lang="en-US" dirty="0" err="1"/>
              <a:t>sublinearly</a:t>
            </a:r>
            <a:r>
              <a:rPr lang="en-US" dirty="0"/>
              <a:t> scaling the bigger we go.</a:t>
            </a:r>
          </a:p>
          <a:p>
            <a:endParaRPr lang="en-US" dirty="0"/>
          </a:p>
          <a:p>
            <a:r>
              <a:rPr lang="en-US" dirty="0"/>
              <a:t>Knowing how much to scale a query depends on knowing the relative speedup at different size.</a:t>
            </a:r>
          </a:p>
          <a:p>
            <a:endParaRPr lang="en-US" dirty="0"/>
          </a:p>
          <a:p>
            <a:r>
              <a:rPr lang="en-US" dirty="0"/>
              <a:t>It’s actually more important for us to be able to predict this relative speedup, basically this curve, than it is to predict the absolute runtime at any given size. And we know that predicting execution time is already a hard problem, so predictions won’t be perfect, and we need a way to deal with that.</a:t>
            </a:r>
          </a:p>
          <a:p>
            <a:endParaRPr lang="en-US" dirty="0"/>
          </a:p>
          <a:p>
            <a:endParaRPr lang="en-US" dirty="0"/>
          </a:p>
        </p:txBody>
      </p:sp>
      <p:sp>
        <p:nvSpPr>
          <p:cNvPr id="4" name="Slide Number Placeholder 3"/>
          <p:cNvSpPr>
            <a:spLocks noGrp="1"/>
          </p:cNvSpPr>
          <p:nvPr>
            <p:ph type="sldNum" sz="quarter" idx="5"/>
          </p:nvPr>
        </p:nvSpPr>
        <p:spPr/>
        <p:txBody>
          <a:bodyPr/>
          <a:lstStyle/>
          <a:p>
            <a:fld id="{F8FEB175-7AE1-4B66-A823-55E80A74AF1C}" type="slidenum">
              <a:rPr lang="en-US" smtClean="0"/>
              <a:pPr/>
              <a:t>14</a:t>
            </a:fld>
            <a:endParaRPr lang="en-US" dirty="0"/>
          </a:p>
        </p:txBody>
      </p:sp>
    </p:spTree>
    <p:extLst>
      <p:ext uri="{BB962C8B-B14F-4D97-AF65-F5344CB8AC3E}">
        <p14:creationId xmlns:p14="http://schemas.microsoft.com/office/powerpoint/2010/main" val="839727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stick to two core tenets as guardrails to mitigate the impact of bad predictions:</a:t>
            </a:r>
          </a:p>
          <a:p>
            <a:endParaRPr lang="en-US" dirty="0"/>
          </a:p>
          <a:p>
            <a:r>
              <a:rPr lang="en-US" dirty="0"/>
              <a:t>Never do worse than baseline. So if the same system had intelligent scaling off, we should be on par with both cost and performance or better at one of them. This means that if we’re really unsure about a query prediction, we should probably not scale it.</a:t>
            </a:r>
          </a:p>
          <a:p>
            <a:endParaRPr lang="en-US" dirty="0"/>
          </a:p>
          <a:p>
            <a:r>
              <a:rPr lang="en-US" dirty="0"/>
              <a:t>Never make the same mistake twice. If we realize post-run that we should’ve scaled a query, we make sure to scale it next time.</a:t>
            </a:r>
          </a:p>
        </p:txBody>
      </p:sp>
      <p:sp>
        <p:nvSpPr>
          <p:cNvPr id="4" name="Slide Number Placeholder 3"/>
          <p:cNvSpPr>
            <a:spLocks noGrp="1"/>
          </p:cNvSpPr>
          <p:nvPr>
            <p:ph type="sldNum" sz="quarter" idx="5"/>
          </p:nvPr>
        </p:nvSpPr>
        <p:spPr/>
        <p:txBody>
          <a:bodyPr/>
          <a:lstStyle/>
          <a:p>
            <a:fld id="{F8FEB175-7AE1-4B66-A823-55E80A74AF1C}" type="slidenum">
              <a:rPr lang="en-US" smtClean="0"/>
              <a:pPr/>
              <a:t>15</a:t>
            </a:fld>
            <a:endParaRPr lang="en-US" dirty="0"/>
          </a:p>
        </p:txBody>
      </p:sp>
    </p:spTree>
    <p:extLst>
      <p:ext uri="{BB962C8B-B14F-4D97-AF65-F5344CB8AC3E}">
        <p14:creationId xmlns:p14="http://schemas.microsoft.com/office/powerpoint/2010/main" val="1160520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implement these tenets, we use a tiered query predictor. Just like in the NL2SQL application, we will take advantage of the fact that most queries repeat (about 80%). </a:t>
            </a:r>
          </a:p>
          <a:p>
            <a:endParaRPr lang="en-US" dirty="0"/>
          </a:p>
          <a:p>
            <a:r>
              <a:rPr lang="en-US" dirty="0"/>
              <a:t>At the base of the pyramid is a model trained on the most data, across all of our fleet. It takes in plan-based query features and stats (no raw SQL or table names). </a:t>
            </a:r>
          </a:p>
          <a:p>
            <a:r>
              <a:rPr lang="en-US" dirty="0"/>
              <a:t>The next level up is a small local XGB model that is being continually retrained on cluster. Finally, we check our local K-nearest-neighbors cache for runtimes of previous similar queries.</a:t>
            </a:r>
          </a:p>
          <a:p>
            <a:endParaRPr lang="en-US" dirty="0"/>
          </a:p>
          <a:p>
            <a:r>
              <a:rPr lang="en-US" dirty="0"/>
              <a:t>As we go up the pyramid, we get more specific and therefore more certain about our prediction. In the best case, we have information about an identical query on the hardware we care about – so we have a lot of pyramid tiers that we can base our prediction on. There’s an entire component here to </a:t>
            </a:r>
            <a:r>
              <a:rPr lang="en-US" i="1" dirty="0"/>
              <a:t>ensemble</a:t>
            </a:r>
            <a:r>
              <a:rPr lang="en-US" i="0" dirty="0"/>
              <a:t> the predictions from the different tiers that I’ll refer you to the paper if you’re interested.</a:t>
            </a:r>
            <a:endParaRPr lang="en-US" dirty="0"/>
          </a:p>
        </p:txBody>
      </p:sp>
      <p:sp>
        <p:nvSpPr>
          <p:cNvPr id="4" name="Slide Number Placeholder 3"/>
          <p:cNvSpPr>
            <a:spLocks noGrp="1"/>
          </p:cNvSpPr>
          <p:nvPr>
            <p:ph type="sldNum" sz="quarter" idx="5"/>
          </p:nvPr>
        </p:nvSpPr>
        <p:spPr/>
        <p:txBody>
          <a:bodyPr/>
          <a:lstStyle/>
          <a:p>
            <a:fld id="{F8FEB175-7AE1-4B66-A823-55E80A74AF1C}" type="slidenum">
              <a:rPr lang="en-US" smtClean="0"/>
              <a:pPr/>
              <a:t>16</a:t>
            </a:fld>
            <a:endParaRPr lang="en-US" dirty="0"/>
          </a:p>
        </p:txBody>
      </p:sp>
    </p:spTree>
    <p:extLst>
      <p:ext uri="{BB962C8B-B14F-4D97-AF65-F5344CB8AC3E}">
        <p14:creationId xmlns:p14="http://schemas.microsoft.com/office/powerpoint/2010/main" val="460653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approach is using the runtimes of queries to update predictions for the next time a similar query shows up. But, the predictor is trying to predict speedup on multiple sizes, not just the one the query ran on. So we need a way to be able to use ground truth on one size to be able to adjust predictions on other sizes.</a:t>
            </a:r>
          </a:p>
          <a:p>
            <a:endParaRPr lang="en-US" dirty="0"/>
          </a:p>
          <a:p>
            <a:r>
              <a:rPr lang="en-US" dirty="0"/>
              <a:t>We call this iterative process </a:t>
            </a:r>
            <a:r>
              <a:rPr lang="en-US" dirty="0" err="1"/>
              <a:t>ensembling</a:t>
            </a:r>
            <a:r>
              <a:rPr lang="en-US" dirty="0"/>
              <a:t>, and with it, we can make sure we move towards more accurate trend predictions. If you’re interested, there’s more detail in the paper. </a:t>
            </a:r>
          </a:p>
        </p:txBody>
      </p:sp>
      <p:sp>
        <p:nvSpPr>
          <p:cNvPr id="4" name="Slide Number Placeholder 3"/>
          <p:cNvSpPr>
            <a:spLocks noGrp="1"/>
          </p:cNvSpPr>
          <p:nvPr>
            <p:ph type="sldNum" sz="quarter" idx="5"/>
          </p:nvPr>
        </p:nvSpPr>
        <p:spPr/>
        <p:txBody>
          <a:bodyPr/>
          <a:lstStyle/>
          <a:p>
            <a:fld id="{F8FEB175-7AE1-4B66-A823-55E80A74AF1C}" type="slidenum">
              <a:rPr lang="en-US" smtClean="0"/>
              <a:pPr/>
              <a:t>17</a:t>
            </a:fld>
            <a:endParaRPr lang="en-US" dirty="0"/>
          </a:p>
        </p:txBody>
      </p:sp>
    </p:spTree>
    <p:extLst>
      <p:ext uri="{BB962C8B-B14F-4D97-AF65-F5344CB8AC3E}">
        <p14:creationId xmlns:p14="http://schemas.microsoft.com/office/powerpoint/2010/main" val="865829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Linking back to the themes, the model itself (this pre-trained XGB model), is actually only a small part of the entire solution. The pyramid we built up is a way to shamelessly use query repetition to guardrail against making the same mistake twice.</a:t>
            </a:r>
          </a:p>
          <a:p>
            <a:endParaRPr lang="en-US" dirty="0"/>
          </a:p>
          <a:p>
            <a:r>
              <a:rPr lang="en-US" dirty="0"/>
              <a:t>And in the end, the accuracy of the model didn’t matter so much. We hit the first tenet just by knowing </a:t>
            </a:r>
            <a:r>
              <a:rPr lang="en-US" i="1" dirty="0"/>
              <a:t>when</a:t>
            </a:r>
            <a:r>
              <a:rPr lang="en-US" i="0" dirty="0"/>
              <a:t> the model is not confident. And</a:t>
            </a:r>
            <a:r>
              <a:rPr lang="en-US" dirty="0"/>
              <a:t> most queries repeat, so we’ll do better the second time around regardless of what the model predicted the first time.</a:t>
            </a:r>
          </a:p>
        </p:txBody>
      </p:sp>
      <p:sp>
        <p:nvSpPr>
          <p:cNvPr id="4" name="Slide Number Placeholder 3"/>
          <p:cNvSpPr>
            <a:spLocks noGrp="1"/>
          </p:cNvSpPr>
          <p:nvPr>
            <p:ph type="sldNum" sz="quarter" idx="5"/>
          </p:nvPr>
        </p:nvSpPr>
        <p:spPr/>
        <p:txBody>
          <a:bodyPr/>
          <a:lstStyle/>
          <a:p>
            <a:fld id="{F8FEB175-7AE1-4B66-A823-55E80A74AF1C}" type="slidenum">
              <a:rPr lang="en-US" smtClean="0"/>
              <a:pPr/>
              <a:t>18</a:t>
            </a:fld>
            <a:endParaRPr lang="en-US" dirty="0"/>
          </a:p>
        </p:txBody>
      </p:sp>
    </p:spTree>
    <p:extLst>
      <p:ext uri="{BB962C8B-B14F-4D97-AF65-F5344CB8AC3E}">
        <p14:creationId xmlns:p14="http://schemas.microsoft.com/office/powerpoint/2010/main" val="1004991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say that we have accurately predicted the speedup of a query on various sizes.</a:t>
            </a:r>
          </a:p>
          <a:p>
            <a:endParaRPr lang="en-US" dirty="0"/>
          </a:p>
          <a:p>
            <a:r>
              <a:rPr lang="en-US" dirty="0"/>
              <a:t>To decide between the different scaling options, we have to understand what the customer wants. If they are more cost-conscious, we might only scale a little bit. But if they’re hungry for performance, we might choose to scale farther.</a:t>
            </a:r>
          </a:p>
        </p:txBody>
      </p:sp>
      <p:sp>
        <p:nvSpPr>
          <p:cNvPr id="4" name="Slide Number Placeholder 3"/>
          <p:cNvSpPr>
            <a:spLocks noGrp="1"/>
          </p:cNvSpPr>
          <p:nvPr>
            <p:ph type="sldNum" sz="quarter" idx="5"/>
          </p:nvPr>
        </p:nvSpPr>
        <p:spPr/>
        <p:txBody>
          <a:bodyPr/>
          <a:lstStyle/>
          <a:p>
            <a:fld id="{F8FEB175-7AE1-4B66-A823-55E80A74AF1C}" type="slidenum">
              <a:rPr lang="en-US" smtClean="0"/>
              <a:pPr/>
              <a:t>19</a:t>
            </a:fld>
            <a:endParaRPr lang="en-US" dirty="0"/>
          </a:p>
        </p:txBody>
      </p:sp>
    </p:spTree>
    <p:extLst>
      <p:ext uri="{BB962C8B-B14F-4D97-AF65-F5344CB8AC3E}">
        <p14:creationId xmlns:p14="http://schemas.microsoft.com/office/powerpoint/2010/main" val="2798695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capture this preference through a slider in the UI, which the customer can set depending on their personal cost-performance tradeoff. The left side is for customers that are cost-conscious even at the expense of performance, and the right side tries to minimize the execution time of queries at a potentially higher cost.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slider internally map to a relative weight between cost C and performance R: </a:t>
            </a:r>
            <a:r>
              <a:rPr lang="en-US" dirty="0" err="1"/>
              <a:t>R^alpha</a:t>
            </a:r>
            <a:r>
              <a:rPr lang="en-US" dirty="0"/>
              <a:t> * C, which serves as the objective of our optimization problem. For each query we choose to run the query on the resource that minimizes this quantity.</a:t>
            </a:r>
          </a:p>
          <a:p>
            <a:endParaRPr lang="en-US" dirty="0"/>
          </a:p>
          <a:p>
            <a:r>
              <a:rPr lang="en-US" dirty="0"/>
              <a:t>But the next challenge is that to get the right values for R and C, knowing query scalability in a vacuum isn’t enough. R and C actually depend on the cluster state and concurrent workload.</a:t>
            </a:r>
          </a:p>
        </p:txBody>
      </p:sp>
      <p:sp>
        <p:nvSpPr>
          <p:cNvPr id="4" name="Slide Number Placeholder 3"/>
          <p:cNvSpPr>
            <a:spLocks noGrp="1"/>
          </p:cNvSpPr>
          <p:nvPr>
            <p:ph type="sldNum" sz="quarter" idx="5"/>
          </p:nvPr>
        </p:nvSpPr>
        <p:spPr/>
        <p:txBody>
          <a:bodyPr/>
          <a:lstStyle/>
          <a:p>
            <a:fld id="{F8FEB175-7AE1-4B66-A823-55E80A74AF1C}" type="slidenum">
              <a:rPr lang="en-US" smtClean="0"/>
              <a:pPr/>
              <a:t>20</a:t>
            </a:fld>
            <a:endParaRPr lang="en-US" dirty="0"/>
          </a:p>
        </p:txBody>
      </p:sp>
    </p:spTree>
    <p:extLst>
      <p:ext uri="{BB962C8B-B14F-4D97-AF65-F5344CB8AC3E}">
        <p14:creationId xmlns:p14="http://schemas.microsoft.com/office/powerpoint/2010/main" val="349075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thread is “ease of use” – machine learning is a key way I believe we’ll make cloud systems easier to use for customers. Easier to use can mean (a) they get up and running more quickly or (b) we can configure the database in a way that would be difficult or impossible for them to do on their own.</a:t>
            </a:r>
          </a:p>
          <a:p>
            <a:endParaRPr lang="en-US" dirty="0"/>
          </a:p>
          <a:p>
            <a:r>
              <a:rPr lang="en-US" dirty="0"/>
              <a:t>Our solutions that used ML typically use ML supported by heavily engineered non-ML components that do two things: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Do a lot of work to feed instance-specific information to the model. We’ve found that models, OOB or fine tuned, </a:t>
            </a:r>
            <a:r>
              <a:rPr lang="en-US" i="1" dirty="0"/>
              <a:t>don’t work </a:t>
            </a:r>
            <a:r>
              <a:rPr lang="en-US" dirty="0"/>
              <a:t>in isolation and are only a small part of the whole picture. A lot of the effort goes into gathering the right data to feed into the model. Using ML actually involves more work doing non-ML stuff.</a:t>
            </a:r>
          </a:p>
          <a:p>
            <a:pPr marL="228600" indent="-228600">
              <a:buAutoNum type="arabicPeriod"/>
            </a:pPr>
            <a:endParaRPr lang="en-US" i="0" dirty="0"/>
          </a:p>
          <a:p>
            <a:pPr marL="228600" indent="-228600">
              <a:buAutoNum type="arabicPeriod"/>
            </a:pPr>
            <a:r>
              <a:rPr lang="en-US" i="0" dirty="0"/>
              <a:t>Since this is ML, we have to deal with inaccurate outputs. We accomplish this by extensive </a:t>
            </a:r>
            <a:r>
              <a:rPr lang="en-US" i="0" dirty="0" err="1"/>
              <a:t>guardrailing</a:t>
            </a:r>
            <a:r>
              <a:rPr lang="en-US" i="0" dirty="0"/>
              <a:t> and checking, also done in non-ML land.</a:t>
            </a:r>
          </a:p>
          <a:p>
            <a:pPr marL="228600" indent="-228600">
              <a:buAutoNum type="arabicPeriod"/>
            </a:pPr>
            <a:endParaRPr lang="en-US" i="0" dirty="0"/>
          </a:p>
          <a:p>
            <a:pPr marL="228600" indent="-228600">
              <a:buAutoNum type="arabicPeriod"/>
            </a:pPr>
            <a:r>
              <a:rPr lang="en-US" i="0" dirty="0"/>
              <a:t>I’m going to talk about how this manifests in some of our ML and LLM-based features.</a:t>
            </a:r>
            <a:br>
              <a:rPr lang="en-US" i="0" dirty="0"/>
            </a:br>
            <a:endParaRPr lang="en-US" i="0" dirty="0"/>
          </a:p>
        </p:txBody>
      </p:sp>
      <p:sp>
        <p:nvSpPr>
          <p:cNvPr id="4" name="Slide Number Placeholder 3"/>
          <p:cNvSpPr>
            <a:spLocks noGrp="1"/>
          </p:cNvSpPr>
          <p:nvPr>
            <p:ph type="sldNum" sz="quarter" idx="5"/>
          </p:nvPr>
        </p:nvSpPr>
        <p:spPr/>
        <p:txBody>
          <a:bodyPr/>
          <a:lstStyle/>
          <a:p>
            <a:fld id="{F8FEB175-7AE1-4B66-A823-55E80A74AF1C}" type="slidenum">
              <a:rPr lang="en-US" smtClean="0"/>
              <a:pPr/>
              <a:t>3</a:t>
            </a:fld>
            <a:endParaRPr lang="en-US" dirty="0"/>
          </a:p>
        </p:txBody>
      </p:sp>
    </p:spTree>
    <p:extLst>
      <p:ext uri="{BB962C8B-B14F-4D97-AF65-F5344CB8AC3E}">
        <p14:creationId xmlns:p14="http://schemas.microsoft.com/office/powerpoint/2010/main" val="2013874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explain.</a:t>
            </a:r>
          </a:p>
          <a:p>
            <a:endParaRPr lang="en-US" dirty="0"/>
          </a:p>
          <a:p>
            <a:r>
              <a:rPr lang="en-US" dirty="0"/>
              <a:t>Let’s suppose I have a long query that is a super-scaler, in two cases. One in isolation, and one with a series of other small queries that arrive at regular intervals, say one every few seconds.</a:t>
            </a:r>
          </a:p>
          <a:p>
            <a:endParaRPr lang="en-US" dirty="0"/>
          </a:p>
          <a:p>
            <a:r>
              <a:rPr lang="en-US" dirty="0"/>
              <a:t>In the first case, it’s cheaper to run this query on a larger compute size, since the super-scaling property makes it cheaper. The cost is simply the billing rate of the larger resource multiplied by the query runtime.</a:t>
            </a:r>
          </a:p>
          <a:p>
            <a:endParaRPr lang="en-US" dirty="0"/>
          </a:p>
          <a:p>
            <a:r>
              <a:rPr lang="en-US" dirty="0"/>
              <a:t>In the second case, the endpoint is always running queries, so we will always incur some baseline cost. If we scale this query up, that’s additional cost. But choosing to run it on the base compute is practically free, since it will already be billing. So it’s cheaper to actually run this query on the base compute. </a:t>
            </a:r>
          </a:p>
          <a:p>
            <a:endParaRPr lang="en-US" dirty="0"/>
          </a:p>
          <a:p>
            <a:r>
              <a:rPr lang="en-US" dirty="0"/>
              <a:t>Being able to tease apart these scenarios requires some techniques like estimating the occupancy of the cluster in the near term.</a:t>
            </a:r>
          </a:p>
        </p:txBody>
      </p:sp>
      <p:sp>
        <p:nvSpPr>
          <p:cNvPr id="4" name="Slide Number Placeholder 3"/>
          <p:cNvSpPr>
            <a:spLocks noGrp="1"/>
          </p:cNvSpPr>
          <p:nvPr>
            <p:ph type="sldNum" sz="quarter" idx="5"/>
          </p:nvPr>
        </p:nvSpPr>
        <p:spPr/>
        <p:txBody>
          <a:bodyPr/>
          <a:lstStyle/>
          <a:p>
            <a:fld id="{F8FEB175-7AE1-4B66-A823-55E80A74AF1C}" type="slidenum">
              <a:rPr lang="en-US" smtClean="0"/>
              <a:pPr/>
              <a:t>21</a:t>
            </a:fld>
            <a:endParaRPr lang="en-US" dirty="0"/>
          </a:p>
        </p:txBody>
      </p:sp>
    </p:spTree>
    <p:extLst>
      <p:ext uri="{BB962C8B-B14F-4D97-AF65-F5344CB8AC3E}">
        <p14:creationId xmlns:p14="http://schemas.microsoft.com/office/powerpoint/2010/main" val="3886453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is only one way that the workload, or more generally, the cluster state, affects our decisions. For example, we have to care about what pieces of compute are already attached and ready to go, since this might change our decision. We also have to look at the queue to see how long an incoming query might have to wait. And we might want to consider which table’s data is already cached locally on which cluster.</a:t>
            </a:r>
          </a:p>
          <a:p>
            <a:endParaRPr lang="en-US" dirty="0"/>
          </a:p>
          <a:p>
            <a:r>
              <a:rPr lang="en-US" dirty="0"/>
              <a:t>Because of this, the scaling controller is central and has visibility into all parts of the system: the user settings, the scaling predictions, which compute resources are attached, and </a:t>
            </a:r>
          </a:p>
          <a:p>
            <a:r>
              <a:rPr lang="en-US" dirty="0"/>
              <a:t>As I mentioned at the beginning, I left out an entirely complementary part of the system, which is how we decide to resize the base compute. If you’re interested, please see the paper.</a:t>
            </a:r>
          </a:p>
        </p:txBody>
      </p:sp>
      <p:sp>
        <p:nvSpPr>
          <p:cNvPr id="4" name="Slide Number Placeholder 3"/>
          <p:cNvSpPr>
            <a:spLocks noGrp="1"/>
          </p:cNvSpPr>
          <p:nvPr>
            <p:ph type="sldNum" sz="quarter" idx="5"/>
          </p:nvPr>
        </p:nvSpPr>
        <p:spPr/>
        <p:txBody>
          <a:bodyPr/>
          <a:lstStyle/>
          <a:p>
            <a:fld id="{F8FEB175-7AE1-4B66-A823-55E80A74AF1C}" type="slidenum">
              <a:rPr lang="en-US" smtClean="0"/>
              <a:pPr/>
              <a:t>22</a:t>
            </a:fld>
            <a:endParaRPr lang="en-US" dirty="0"/>
          </a:p>
        </p:txBody>
      </p:sp>
    </p:spTree>
    <p:extLst>
      <p:ext uri="{BB962C8B-B14F-4D97-AF65-F5344CB8AC3E}">
        <p14:creationId xmlns:p14="http://schemas.microsoft.com/office/powerpoint/2010/main" val="1974668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it’s clear that intelligent scaling can really help us if we have heterogeneous workloads consisting of large and small queries with different scalabilities. Combined with an automatic vertical resizing of base, we also do well on workloads that change over time or tables that grow in size over time.</a:t>
            </a:r>
          </a:p>
          <a:p>
            <a:endParaRPr lang="en-US" dirty="0"/>
          </a:p>
          <a:p>
            <a:r>
              <a:rPr lang="en-US" dirty="0"/>
              <a:t>However, where our system does not offer improvements are the “uninteresting” workloads – the ones that have poor scalability and not much query diversity. It’s hard to offer improvement by scaling queries in these situations. In these cases, we don’t regress the workload, but we also don’t really help. </a:t>
            </a:r>
          </a:p>
          <a:p>
            <a:endParaRPr lang="en-US" dirty="0"/>
          </a:p>
          <a:p>
            <a:endParaRPr lang="en-US" dirty="0"/>
          </a:p>
        </p:txBody>
      </p:sp>
      <p:sp>
        <p:nvSpPr>
          <p:cNvPr id="4" name="Slide Number Placeholder 3"/>
          <p:cNvSpPr>
            <a:spLocks noGrp="1"/>
          </p:cNvSpPr>
          <p:nvPr>
            <p:ph type="sldNum" sz="quarter" idx="5"/>
          </p:nvPr>
        </p:nvSpPr>
        <p:spPr/>
        <p:txBody>
          <a:bodyPr/>
          <a:lstStyle/>
          <a:p>
            <a:fld id="{F8FEB175-7AE1-4B66-A823-55E80A74AF1C}" type="slidenum">
              <a:rPr lang="en-US" smtClean="0"/>
              <a:pPr/>
              <a:t>23</a:t>
            </a:fld>
            <a:endParaRPr lang="en-US" dirty="0"/>
          </a:p>
        </p:txBody>
      </p:sp>
    </p:spTree>
    <p:extLst>
      <p:ext uri="{BB962C8B-B14F-4D97-AF65-F5344CB8AC3E}">
        <p14:creationId xmlns:p14="http://schemas.microsoft.com/office/powerpoint/2010/main" val="844307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our system does on mixed workloads. Here’s a synthetic workload designed to mimic a common pattern we observe – there is a background flow of short queries and a few (in our case 6) long queries that start arriving in the middle.</a:t>
            </a:r>
          </a:p>
          <a:p>
            <a:endParaRPr lang="en-US" dirty="0"/>
          </a:p>
          <a:p>
            <a:r>
              <a:rPr lang="en-US" dirty="0"/>
              <a:t>On the left, the workload is running on our baseline (Redshift without intelligent scaling) on a small base compute. The large queries block the cluster, cause queuing, and horizontal scaling to balance the extra load. The low billing rate of this compute size is offset by the fact that we need multiple extra compute resources to load balance.</a:t>
            </a:r>
          </a:p>
          <a:p>
            <a:endParaRPr lang="en-US" dirty="0"/>
          </a:p>
          <a:p>
            <a:r>
              <a:rPr lang="en-US" dirty="0"/>
              <a:t>In the middle, is the workload running on a large base compute baseline. This handles the workload easily but it’s also 8x more expensive.</a:t>
            </a:r>
          </a:p>
          <a:p>
            <a:endParaRPr lang="en-US" dirty="0"/>
          </a:p>
          <a:p>
            <a:r>
              <a:rPr lang="en-US" dirty="0"/>
              <a:t>On the right is our solution – we run most of the workload on the small compute but scale up to the big compute when the long queries arrive.</a:t>
            </a:r>
          </a:p>
        </p:txBody>
      </p:sp>
      <p:sp>
        <p:nvSpPr>
          <p:cNvPr id="4" name="Slide Number Placeholder 3"/>
          <p:cNvSpPr>
            <a:spLocks noGrp="1"/>
          </p:cNvSpPr>
          <p:nvPr>
            <p:ph type="sldNum" sz="quarter" idx="5"/>
          </p:nvPr>
        </p:nvSpPr>
        <p:spPr/>
        <p:txBody>
          <a:bodyPr/>
          <a:lstStyle/>
          <a:p>
            <a:fld id="{F8FEB175-7AE1-4B66-A823-55E80A74AF1C}" type="slidenum">
              <a:rPr lang="en-US" smtClean="0"/>
              <a:pPr/>
              <a:t>24</a:t>
            </a:fld>
            <a:endParaRPr lang="en-US" dirty="0"/>
          </a:p>
        </p:txBody>
      </p:sp>
    </p:spTree>
    <p:extLst>
      <p:ext uri="{BB962C8B-B14F-4D97-AF65-F5344CB8AC3E}">
        <p14:creationId xmlns:p14="http://schemas.microsoft.com/office/powerpoint/2010/main" val="2985020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how the cost and performance break down. Green is the cost, the light blue is average query latency, and the dark blue bar is the latency of the background workload – remember these are short queries like those used to populate a dashboard. We don’t want them to take too 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that with scaling, we can save cost compared to even the small base-compute baseline – this is because we need to spin up more clusters and run the workload for longer to drain the queue. At the same time, we can maintain performance that’s more or less on par with the large compute.</a:t>
            </a:r>
          </a:p>
          <a:p>
            <a:endParaRPr lang="en-US" dirty="0"/>
          </a:p>
        </p:txBody>
      </p:sp>
      <p:sp>
        <p:nvSpPr>
          <p:cNvPr id="4" name="Slide Number Placeholder 3"/>
          <p:cNvSpPr>
            <a:spLocks noGrp="1"/>
          </p:cNvSpPr>
          <p:nvPr>
            <p:ph type="sldNum" sz="quarter" idx="5"/>
          </p:nvPr>
        </p:nvSpPr>
        <p:spPr/>
        <p:txBody>
          <a:bodyPr/>
          <a:lstStyle/>
          <a:p>
            <a:fld id="{F8FEB175-7AE1-4B66-A823-55E80A74AF1C}" type="slidenum">
              <a:rPr lang="en-US" smtClean="0"/>
              <a:pPr/>
              <a:t>25</a:t>
            </a:fld>
            <a:endParaRPr lang="en-US" dirty="0"/>
          </a:p>
        </p:txBody>
      </p:sp>
    </p:spTree>
    <p:extLst>
      <p:ext uri="{BB962C8B-B14F-4D97-AF65-F5344CB8AC3E}">
        <p14:creationId xmlns:p14="http://schemas.microsoft.com/office/powerpoint/2010/main" val="1329041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look at an NL2SQL application of LLMs. This is released right now in the Redshift Query editor, so feel free to play around with it. See on the right side that we have asked a question:</a:t>
            </a:r>
          </a:p>
          <a:p>
            <a:endParaRPr lang="en-US" dirty="0"/>
          </a:p>
          <a:p>
            <a:r>
              <a:rPr lang="en-US" dirty="0"/>
              <a:t>“Find the top five users from Seattle who bought the most number of tickets in 2022”</a:t>
            </a:r>
          </a:p>
          <a:p>
            <a:endParaRPr lang="en-US" dirty="0"/>
          </a:p>
          <a:p>
            <a:r>
              <a:rPr lang="en-US" dirty="0"/>
              <a:t>The editor gives you the SQL to answer your question, and as the user, you’re responsible for running it, classic human in the loop approach.</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8FEB175-7AE1-4B66-A823-55E80A74AF1C}" type="slidenum">
              <a:rPr lang="en-US" smtClean="0"/>
              <a:pPr/>
              <a:t>4</a:t>
            </a:fld>
            <a:endParaRPr lang="en-US" dirty="0"/>
          </a:p>
        </p:txBody>
      </p:sp>
    </p:spTree>
    <p:extLst>
      <p:ext uri="{BB962C8B-B14F-4D97-AF65-F5344CB8AC3E}">
        <p14:creationId xmlns:p14="http://schemas.microsoft.com/office/powerpoint/2010/main" val="990680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components that are part of this NL2SQL system. There’s a vector database, and RAG to fill the prompt with relevant context.</a:t>
            </a:r>
          </a:p>
          <a:p>
            <a:endParaRPr lang="en-US" dirty="0"/>
          </a:p>
          <a:p>
            <a:r>
              <a:rPr lang="en-US" dirty="0"/>
              <a:t>I want to point out the work here that’s done outside the LLM:</a:t>
            </a:r>
          </a:p>
          <a:p>
            <a:pPr marL="228600" indent="-228600">
              <a:buAutoNum type="arabicPeriod"/>
            </a:pPr>
            <a:r>
              <a:rPr lang="en-US" dirty="0"/>
              <a:t>Guardrails done in post-processing that happens after an LLM generates a SQL output. We make sure the query is syntactically correct, using a feedback loop with the LLM until correct SQL is generated, we do checks on “dangerous” keywords like UPDATE or DELETE, and re-ask the LLM to complete the task in different ways.</a:t>
            </a:r>
          </a:p>
          <a:p>
            <a:pPr marL="228600" indent="-228600">
              <a:buAutoNum type="arabicPeriod"/>
            </a:pPr>
            <a:endParaRPr lang="en-US" dirty="0"/>
          </a:p>
          <a:p>
            <a:pPr marL="228600" indent="-228600">
              <a:buAutoNum type="arabicPeriod"/>
            </a:pPr>
            <a:r>
              <a:rPr lang="en-US" dirty="0"/>
              <a:t>When we RAG, we pull more than just tables and schema definitions into the context. </a:t>
            </a:r>
          </a:p>
        </p:txBody>
      </p:sp>
      <p:sp>
        <p:nvSpPr>
          <p:cNvPr id="4" name="Slide Number Placeholder 3"/>
          <p:cNvSpPr>
            <a:spLocks noGrp="1"/>
          </p:cNvSpPr>
          <p:nvPr>
            <p:ph type="sldNum" sz="quarter" idx="5"/>
          </p:nvPr>
        </p:nvSpPr>
        <p:spPr/>
        <p:txBody>
          <a:bodyPr/>
          <a:lstStyle/>
          <a:p>
            <a:fld id="{F8FEB175-7AE1-4B66-A823-55E80A74AF1C}" type="slidenum">
              <a:rPr lang="en-US" smtClean="0"/>
              <a:pPr/>
              <a:t>5</a:t>
            </a:fld>
            <a:endParaRPr lang="en-US" dirty="0"/>
          </a:p>
        </p:txBody>
      </p:sp>
    </p:spTree>
    <p:extLst>
      <p:ext uri="{BB962C8B-B14F-4D97-AF65-F5344CB8AC3E}">
        <p14:creationId xmlns:p14="http://schemas.microsoft.com/office/powerpoint/2010/main" val="1416863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just schema information, there is still too much ambiguity for an LLM to reliably resolve.</a:t>
            </a:r>
          </a:p>
          <a:p>
            <a:endParaRPr lang="en-US" dirty="0"/>
          </a:p>
          <a:p>
            <a:r>
              <a:rPr lang="en-US" dirty="0"/>
              <a:t>This is where knowledge of production workloads comes in – production workloads are highly repetitive. Within a short while, most important columns are known, and queries tend to resemble others. </a:t>
            </a:r>
          </a:p>
          <a:p>
            <a:endParaRPr lang="en-US" dirty="0"/>
          </a:p>
          <a:p>
            <a:r>
              <a:rPr lang="en-US" dirty="0"/>
              <a:t>Using prior queries specific to the </a:t>
            </a:r>
            <a:r>
              <a:rPr lang="en-US" dirty="0" err="1"/>
              <a:t>clusterimproved</a:t>
            </a:r>
            <a:r>
              <a:rPr lang="en-US" dirty="0"/>
              <a:t> accuracy significantly.</a:t>
            </a:r>
          </a:p>
          <a:p>
            <a:endParaRPr lang="en-US" dirty="0"/>
          </a:p>
          <a:p>
            <a:r>
              <a:rPr lang="en-US" dirty="0"/>
              <a:t>But Using whole queries wasn’t a good idea though – they’re often redundant and clutter the context.</a:t>
            </a:r>
          </a:p>
          <a:p>
            <a:r>
              <a:rPr lang="en-US" dirty="0"/>
              <a:t>Instead, we distill ”hints” in the form of, for example, previously seen join paths, common filter expressions, and columns that appear in aggregations together</a:t>
            </a:r>
          </a:p>
          <a:p>
            <a:endParaRPr lang="en-US" dirty="0"/>
          </a:p>
          <a:p>
            <a:r>
              <a:rPr lang="en-US" dirty="0"/>
              <a:t>These hints and guardrails are what we found helps shoot the accuracy of this model much higher than what you can get with vanilla OOB or fine-tuned LLMs, and this where we spend a lot of our time and effort.</a:t>
            </a:r>
          </a:p>
        </p:txBody>
      </p:sp>
      <p:sp>
        <p:nvSpPr>
          <p:cNvPr id="4" name="Slide Number Placeholder 3"/>
          <p:cNvSpPr>
            <a:spLocks noGrp="1"/>
          </p:cNvSpPr>
          <p:nvPr>
            <p:ph type="sldNum" sz="quarter" idx="5"/>
          </p:nvPr>
        </p:nvSpPr>
        <p:spPr/>
        <p:txBody>
          <a:bodyPr/>
          <a:lstStyle/>
          <a:p>
            <a:fld id="{F8FEB175-7AE1-4B66-A823-55E80A74AF1C}" type="slidenum">
              <a:rPr lang="en-US" smtClean="0"/>
              <a:pPr/>
              <a:t>6</a:t>
            </a:fld>
            <a:endParaRPr lang="en-US" dirty="0"/>
          </a:p>
        </p:txBody>
      </p:sp>
    </p:spTree>
    <p:extLst>
      <p:ext uri="{BB962C8B-B14F-4D97-AF65-F5344CB8AC3E}">
        <p14:creationId xmlns:p14="http://schemas.microsoft.com/office/powerpoint/2010/main" val="1792827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turn to a slightly more interesting (IMO) application of LLMs – a debugging assistant for when your database is running slowly. </a:t>
            </a:r>
          </a:p>
        </p:txBody>
      </p:sp>
      <p:sp>
        <p:nvSpPr>
          <p:cNvPr id="4" name="Slide Number Placeholder 3"/>
          <p:cNvSpPr>
            <a:spLocks noGrp="1"/>
          </p:cNvSpPr>
          <p:nvPr>
            <p:ph type="sldNum" sz="quarter" idx="5"/>
          </p:nvPr>
        </p:nvSpPr>
        <p:spPr/>
        <p:txBody>
          <a:bodyPr/>
          <a:lstStyle/>
          <a:p>
            <a:fld id="{F8FEB175-7AE1-4B66-A823-55E80A74AF1C}" type="slidenum">
              <a:rPr lang="en-US" smtClean="0"/>
              <a:pPr/>
              <a:t>7</a:t>
            </a:fld>
            <a:endParaRPr lang="en-US" dirty="0"/>
          </a:p>
        </p:txBody>
      </p:sp>
    </p:spTree>
    <p:extLst>
      <p:ext uri="{BB962C8B-B14F-4D97-AF65-F5344CB8AC3E}">
        <p14:creationId xmlns:p14="http://schemas.microsoft.com/office/powerpoint/2010/main" val="2069852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the LLM, which is the golden gear icon, is only a very small part of the whole system. There’s a lot going on in this diagram, so I want to call out two components.</a:t>
            </a:r>
          </a:p>
          <a:p>
            <a:endParaRPr lang="en-US" dirty="0"/>
          </a:p>
          <a:p>
            <a:r>
              <a:rPr lang="en-US" dirty="0"/>
              <a:t>First is the grounding mechanism, which fetches information that enriches the context fed to the LLM, a lot like the query hints we saw in NL2SQL. We grab relevant customer tickets and schema information, but more importantly, we also make a live query for relevant telemetry on the cluster itself. To decide what’s relevant and to feed the output of the telemetry in a sensible way to the LLM, we use classical similarity search and change-point detection algorithms. </a:t>
            </a:r>
          </a:p>
          <a:p>
            <a:endParaRPr lang="en-US" dirty="0"/>
          </a:p>
          <a:p>
            <a:r>
              <a:rPr lang="en-US" dirty="0"/>
              <a:t>Likewise, in the second red box, deciding which of the LLM recommendations to output is done using standard statistical models to estimate impact on performance.</a:t>
            </a:r>
          </a:p>
          <a:p>
            <a:endParaRPr lang="en-US" dirty="0"/>
          </a:p>
          <a:p>
            <a:r>
              <a:rPr lang="en-US" dirty="0"/>
              <a:t>So here, like in NL2SQL, most of the effort is spent </a:t>
            </a:r>
            <a:r>
              <a:rPr lang="en-US" i="1" dirty="0"/>
              <a:t>around</a:t>
            </a:r>
            <a:r>
              <a:rPr lang="en-US" i="0" dirty="0"/>
              <a:t> the LLM, gathering the right data and doing the right post-processing, to provide the user with a DB Engineer-approved answer.</a:t>
            </a:r>
            <a:endParaRPr lang="en-US" dirty="0"/>
          </a:p>
        </p:txBody>
      </p:sp>
      <p:sp>
        <p:nvSpPr>
          <p:cNvPr id="4" name="Slide Number Placeholder 3"/>
          <p:cNvSpPr>
            <a:spLocks noGrp="1"/>
          </p:cNvSpPr>
          <p:nvPr>
            <p:ph type="sldNum" sz="quarter" idx="5"/>
          </p:nvPr>
        </p:nvSpPr>
        <p:spPr/>
        <p:txBody>
          <a:bodyPr/>
          <a:lstStyle/>
          <a:p>
            <a:fld id="{F8FEB175-7AE1-4B66-A823-55E80A74AF1C}" type="slidenum">
              <a:rPr lang="en-US" smtClean="0"/>
              <a:pPr/>
              <a:t>8</a:t>
            </a:fld>
            <a:endParaRPr lang="en-US" dirty="0"/>
          </a:p>
        </p:txBody>
      </p:sp>
    </p:spTree>
    <p:extLst>
      <p:ext uri="{BB962C8B-B14F-4D97-AF65-F5344CB8AC3E}">
        <p14:creationId xmlns:p14="http://schemas.microsoft.com/office/powerpoint/2010/main" val="3977587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learning has infiltrated so many levels of databases, from the user interface down to data retrieval and filtering steps. I’ve listed here a few different projects that have been implemented at AWS, mostly in Redshift but also some in RDS and Aurora.</a:t>
            </a:r>
          </a:p>
          <a:p>
            <a:endParaRPr lang="en-US" dirty="0"/>
          </a:p>
          <a:p>
            <a:r>
              <a:rPr lang="en-US" dirty="0"/>
              <a:t>Each of these is a paper or talk in its own right, and I’m not going to be able to do them all justice in this talk. But that’s not my goal.</a:t>
            </a:r>
          </a:p>
          <a:p>
            <a:endParaRPr lang="en-US" dirty="0"/>
          </a:p>
          <a:p>
            <a:r>
              <a:rPr lang="en-US" dirty="0"/>
              <a:t>I’ll focus on two parts of this diagram. I’ll briefly summarize the LLM efforts in the user interface category, and then spend a bulk of the talk discussing an application of more classical ML – intelligent scaling [3]. </a:t>
            </a:r>
          </a:p>
          <a:p>
            <a:r>
              <a:rPr lang="en-US" dirty="0"/>
              <a:t> </a:t>
            </a:r>
          </a:p>
          <a:p>
            <a:r>
              <a:rPr lang="en-US" dirty="0"/>
              <a:t>There are some common threads that run through how ML is used in each of these cases, LLM or not, so I want to focus the talk on those common threads.</a:t>
            </a:r>
          </a:p>
        </p:txBody>
      </p:sp>
      <p:sp>
        <p:nvSpPr>
          <p:cNvPr id="4" name="Slide Number Placeholder 3"/>
          <p:cNvSpPr>
            <a:spLocks noGrp="1"/>
          </p:cNvSpPr>
          <p:nvPr>
            <p:ph type="sldNum" sz="quarter" idx="5"/>
          </p:nvPr>
        </p:nvSpPr>
        <p:spPr/>
        <p:txBody>
          <a:bodyPr/>
          <a:lstStyle/>
          <a:p>
            <a:fld id="{F8FEB175-7AE1-4B66-A823-55E80A74AF1C}" type="slidenum">
              <a:rPr lang="en-US" smtClean="0"/>
              <a:pPr/>
              <a:t>9</a:t>
            </a:fld>
            <a:endParaRPr lang="en-US" dirty="0"/>
          </a:p>
        </p:txBody>
      </p:sp>
    </p:spTree>
    <p:extLst>
      <p:ext uri="{BB962C8B-B14F-4D97-AF65-F5344CB8AC3E}">
        <p14:creationId xmlns:p14="http://schemas.microsoft.com/office/powerpoint/2010/main" val="2057817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need for intelligent scaling arises from the types of mixed workloads customers have: dashboarding queries during the day combined with periods of large ingestions at night and occasional ad-hoc queries.</a:t>
            </a:r>
          </a:p>
          <a:p>
            <a:endParaRPr lang="en-US" dirty="0"/>
          </a:p>
          <a:p>
            <a:r>
              <a:rPr lang="en-US" dirty="0"/>
              <a:t>Separating the workloads and running them on different endpoints doesn’t fix the problem here:</a:t>
            </a:r>
          </a:p>
          <a:p>
            <a:pPr marL="171450" indent="-171450">
              <a:buFontTx/>
              <a:buChar char="-"/>
            </a:pPr>
            <a:r>
              <a:rPr lang="en-US" dirty="0"/>
              <a:t>Customers still need to size each endpoint appropriately, which is not easy</a:t>
            </a:r>
          </a:p>
          <a:p>
            <a:pPr marL="171450" indent="-171450">
              <a:buFontTx/>
              <a:buChar char="-"/>
            </a:pPr>
            <a:r>
              <a:rPr lang="en-US" dirty="0"/>
              <a:t>The endpoint will not adapt to growing table size</a:t>
            </a:r>
          </a:p>
          <a:p>
            <a:pPr marL="171450" indent="-171450">
              <a:buFontTx/>
              <a:buChar char="-"/>
            </a:pPr>
            <a:r>
              <a:rPr lang="en-US" dirty="0"/>
              <a:t>It cannot handle large ad-hoc queries.</a:t>
            </a:r>
          </a:p>
          <a:p>
            <a:pPr marL="171450" indent="-171450">
              <a:buFontTx/>
              <a:buChar char="-"/>
            </a:pPr>
            <a:endParaRPr lang="en-US" dirty="0"/>
          </a:p>
          <a:p>
            <a:pPr marL="171450" indent="-171450">
              <a:buFontTx/>
              <a:buChar char="-"/>
            </a:pPr>
            <a:r>
              <a:rPr lang="en-US" dirty="0"/>
              <a:t>We want to be able to get good performance on the large queries without incurring too much cost during the day. When a query comes in, we’ll decide whether we want to run it on the base instance or scale it to a large instance.</a:t>
            </a:r>
          </a:p>
        </p:txBody>
      </p:sp>
      <p:sp>
        <p:nvSpPr>
          <p:cNvPr id="4" name="Slide Number Placeholder 3"/>
          <p:cNvSpPr>
            <a:spLocks noGrp="1"/>
          </p:cNvSpPr>
          <p:nvPr>
            <p:ph type="sldNum" sz="quarter" idx="5"/>
          </p:nvPr>
        </p:nvSpPr>
        <p:spPr/>
        <p:txBody>
          <a:bodyPr/>
          <a:lstStyle/>
          <a:p>
            <a:fld id="{F8FEB175-7AE1-4B66-A823-55E80A74AF1C}" type="slidenum">
              <a:rPr lang="en-US" smtClean="0"/>
              <a:pPr/>
              <a:t>10</a:t>
            </a:fld>
            <a:endParaRPr lang="en-US" dirty="0"/>
          </a:p>
        </p:txBody>
      </p:sp>
    </p:spTree>
    <p:extLst>
      <p:ext uri="{BB962C8B-B14F-4D97-AF65-F5344CB8AC3E}">
        <p14:creationId xmlns:p14="http://schemas.microsoft.com/office/powerpoint/2010/main" val="4108055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alk-I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2E1EE-0433-4536-BD5C-2D50A86AE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5B96BE-BEFA-47C5-B5F6-07D5B53EFBEF}"/>
              </a:ext>
            </a:extLst>
          </p:cNvPr>
          <p:cNvSpPr>
            <a:spLocks noGrp="1"/>
          </p:cNvSpPr>
          <p:nvPr>
            <p:ph type="title" hasCustomPrompt="1"/>
          </p:nvPr>
        </p:nvSpPr>
        <p:spPr>
          <a:xfrm>
            <a:off x="0" y="-660400"/>
            <a:ext cx="12192000" cy="638175"/>
          </a:xfrm>
        </p:spPr>
        <p:txBody>
          <a:bodyPr/>
          <a:lstStyle>
            <a:lvl1pPr>
              <a:defRPr sz="3600">
                <a:solidFill>
                  <a:schemeClr val="bg1">
                    <a:lumMod val="65000"/>
                    <a:lumOff val="35000"/>
                  </a:schemeClr>
                </a:solidFill>
              </a:defRPr>
            </a:lvl1pPr>
          </a:lstStyle>
          <a:p>
            <a:r>
              <a:rPr lang="en-US" dirty="0"/>
              <a:t>Walk-in layout</a:t>
            </a:r>
          </a:p>
        </p:txBody>
      </p:sp>
      <p:pic>
        <p:nvPicPr>
          <p:cNvPr id="8" name="Picture 7">
            <a:extLst>
              <a:ext uri="{FF2B5EF4-FFF2-40B4-BE49-F238E27FC236}">
                <a16:creationId xmlns:a16="http://schemas.microsoft.com/office/drawing/2014/main" id="{0193DEAB-FEF6-491D-8261-7CBCC839D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052" y="2882055"/>
            <a:ext cx="3374152" cy="1093890"/>
          </a:xfrm>
          <a:prstGeom prst="rect">
            <a:avLst/>
          </a:prstGeom>
        </p:spPr>
      </p:pic>
      <p:pic>
        <p:nvPicPr>
          <p:cNvPr id="6" name="Picture 5">
            <a:extLst>
              <a:ext uri="{FF2B5EF4-FFF2-40B4-BE49-F238E27FC236}">
                <a16:creationId xmlns:a16="http://schemas.microsoft.com/office/drawing/2014/main" id="{F93DCF85-F41E-4C82-A71B-F98119A07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3F92D5A-2711-4C96-90F4-2D8A822D33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1052" y="2882055"/>
            <a:ext cx="3374152" cy="1093890"/>
          </a:xfrm>
          <a:prstGeom prst="rect">
            <a:avLst/>
          </a:prstGeom>
        </p:spPr>
      </p:pic>
    </p:spTree>
    <p:extLst>
      <p:ext uri="{BB962C8B-B14F-4D97-AF65-F5344CB8AC3E}">
        <p14:creationId xmlns:p14="http://schemas.microsoft.com/office/powerpoint/2010/main" val="1253153732"/>
      </p:ext>
    </p:extLst>
  </p:cSld>
  <p:clrMapOvr>
    <a:masterClrMapping/>
  </p:clrMapOvr>
  <p:transition>
    <p:fade/>
  </p:transition>
  <p:extLst>
    <p:ext uri="{DCECCB84-F9BA-43D5-87BE-67443E8EF086}">
      <p15:sldGuideLst xmlns:p15="http://schemas.microsoft.com/office/powerpoint/2012/main">
        <p15:guide id="3" orient="horz" pos="2376" userDrawn="1">
          <p15:clr>
            <a:srgbClr val="FBAE40"/>
          </p15:clr>
        </p15:guide>
        <p15:guide id="4" pos="3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9B2D-B36B-40AC-9254-12739BCD5930}"/>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704FFD8E-0DC3-4B8E-8C49-6A0F23E3D239}"/>
              </a:ext>
            </a:extLst>
          </p:cNvPr>
          <p:cNvSpPr>
            <a:spLocks noGrp="1"/>
          </p:cNvSpPr>
          <p:nvPr>
            <p:ph idx="1" hasCustomPrompt="1"/>
          </p:nvPr>
        </p:nvSpPr>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AB3B6084-99E6-46FF-93AD-83DE6FF7C14B}"/>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D7DD4B-15E9-45E6-A0F3-31A3119FF703}"/>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93280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EF8F-3F3F-4176-AAC6-6F214D9A9558}"/>
              </a:ext>
            </a:extLst>
          </p:cNvPr>
          <p:cNvSpPr>
            <a:spLocks noGrp="1"/>
          </p:cNvSpPr>
          <p:nvPr>
            <p:ph type="title" hasCustomPrompt="1"/>
          </p:nvPr>
        </p:nvSpPr>
        <p:spPr>
          <a:xfrm>
            <a:off x="304800" y="304800"/>
            <a:ext cx="5638800" cy="638175"/>
          </a:xfrm>
        </p:spPr>
        <p:txBody>
          <a:bodyPr/>
          <a:lstStyle>
            <a:lvl1pPr>
              <a:defRPr/>
            </a:lvl1pPr>
          </a:lstStyle>
          <a:p>
            <a:r>
              <a:rPr lang="en-US" dirty="0"/>
              <a:t>Title, content, image</a:t>
            </a:r>
          </a:p>
        </p:txBody>
      </p:sp>
      <p:sp>
        <p:nvSpPr>
          <p:cNvPr id="9" name="Picture Placeholder 8">
            <a:extLst>
              <a:ext uri="{FF2B5EF4-FFF2-40B4-BE49-F238E27FC236}">
                <a16:creationId xmlns:a16="http://schemas.microsoft.com/office/drawing/2014/main" id="{14F48D58-FFF9-4D88-86EA-5381B3B4300A}"/>
              </a:ext>
            </a:extLst>
          </p:cNvPr>
          <p:cNvSpPr>
            <a:spLocks noGrp="1"/>
          </p:cNvSpPr>
          <p:nvPr>
            <p:ph type="pic" sz="quarter" idx="14" hasCustomPrompt="1"/>
          </p:nvPr>
        </p:nvSpPr>
        <p:spPr>
          <a:xfrm>
            <a:off x="6248400" y="0"/>
            <a:ext cx="5943600" cy="6858000"/>
          </a:xfrm>
        </p:spPr>
        <p:txBody>
          <a:bodyPr anchor="ctr">
            <a:noAutofit/>
          </a:bodyPr>
          <a:lstStyle>
            <a:lvl1pPr marL="0" indent="0" algn="ctr">
              <a:buNone/>
              <a:defRPr sz="1800"/>
            </a:lvl1pPr>
          </a:lstStyle>
          <a:p>
            <a:r>
              <a:rPr lang="en-US" dirty="0"/>
              <a:t>Click icon to insert image, </a:t>
            </a:r>
            <a:br>
              <a:rPr lang="en-US" dirty="0"/>
            </a:br>
            <a:r>
              <a:rPr lang="en-US" dirty="0"/>
              <a:t>or select placeholder </a:t>
            </a:r>
            <a:br>
              <a:rPr lang="en-US" dirty="0"/>
            </a:br>
            <a:r>
              <a:rPr lang="en-US" dirty="0"/>
              <a:t>and paste image</a:t>
            </a:r>
          </a:p>
          <a:p>
            <a:endParaRPr lang="en-US" dirty="0"/>
          </a:p>
          <a:p>
            <a:endParaRPr lang="en-US" dirty="0"/>
          </a:p>
          <a:p>
            <a:endParaRPr lang="en-US" dirty="0"/>
          </a:p>
        </p:txBody>
      </p:sp>
      <p:sp>
        <p:nvSpPr>
          <p:cNvPr id="11" name="Content Placeholder 10">
            <a:extLst>
              <a:ext uri="{FF2B5EF4-FFF2-40B4-BE49-F238E27FC236}">
                <a16:creationId xmlns:a16="http://schemas.microsoft.com/office/drawing/2014/main" id="{815FDEA2-616E-44F0-9C9D-8C4D782AA50E}"/>
              </a:ext>
            </a:extLst>
          </p:cNvPr>
          <p:cNvSpPr>
            <a:spLocks noGrp="1"/>
          </p:cNvSpPr>
          <p:nvPr>
            <p:ph sz="quarter" idx="15" hasCustomPrompt="1"/>
          </p:nvPr>
        </p:nvSpPr>
        <p:spPr>
          <a:xfrm>
            <a:off x="304800" y="1485900"/>
            <a:ext cx="5638800" cy="4724400"/>
          </a:xfrm>
        </p:spPr>
        <p:txBody>
          <a:bodyPr>
            <a:noAutofit/>
          </a:bodyPr>
          <a:lstStyle>
            <a:lvl1pPr>
              <a:defRPr/>
            </a:lvl1pPr>
          </a:lstStyle>
          <a:p>
            <a:pPr lvl="0"/>
            <a:r>
              <a:rPr lang="en-US" dirty="0"/>
              <a:t>Enter slide content</a:t>
            </a:r>
          </a:p>
          <a:p>
            <a:pPr lvl="1"/>
            <a:r>
              <a:rPr lang="en-US" dirty="0"/>
              <a:t>Second level</a:t>
            </a:r>
          </a:p>
          <a:p>
            <a:pPr lvl="2"/>
            <a:r>
              <a:rPr lang="en-US" dirty="0"/>
              <a:t>Third level</a:t>
            </a:r>
          </a:p>
        </p:txBody>
      </p:sp>
      <p:sp>
        <p:nvSpPr>
          <p:cNvPr id="5" name="Rectangle 4">
            <a:extLst>
              <a:ext uri="{FF2B5EF4-FFF2-40B4-BE49-F238E27FC236}">
                <a16:creationId xmlns:a16="http://schemas.microsoft.com/office/drawing/2014/main" id="{B04BE43C-6204-4EF9-AAAA-0F7F1E99632E}"/>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D645A37-C2E5-45AD-928A-75510A5A7203}"/>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8359444"/>
      </p:ext>
    </p:extLst>
  </p:cSld>
  <p:clrMapOvr>
    <a:masterClrMapping/>
  </p:clrMapOvr>
  <p:transition>
    <p:fade/>
  </p:transition>
  <p:extLst>
    <p:ext uri="{DCECCB84-F9BA-43D5-87BE-67443E8EF086}">
      <p15:sldGuideLst xmlns:p15="http://schemas.microsoft.com/office/powerpoint/2012/main">
        <p15:guide id="3" pos="3744" userDrawn="1">
          <p15:clr>
            <a:srgbClr val="FBAE40"/>
          </p15:clr>
        </p15:guide>
        <p15:guide id="4" pos="393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7D87-D3C3-4EBC-8F18-A1178903C794}"/>
              </a:ext>
            </a:extLst>
          </p:cNvPr>
          <p:cNvSpPr>
            <a:spLocks noGrp="1"/>
          </p:cNvSpPr>
          <p:nvPr>
            <p:ph type="title" hasCustomPrompt="1"/>
          </p:nvPr>
        </p:nvSpPr>
        <p:spPr/>
        <p:txBody>
          <a:bodyPr/>
          <a:lstStyle>
            <a:lvl1pPr>
              <a:defRPr/>
            </a:lvl1pPr>
          </a:lstStyle>
          <a:p>
            <a:r>
              <a:rPr lang="en-US" dirty="0"/>
              <a:t>Title and bulleted content layout</a:t>
            </a:r>
          </a:p>
        </p:txBody>
      </p:sp>
      <p:sp>
        <p:nvSpPr>
          <p:cNvPr id="7" name="Content Placeholder 6">
            <a:extLst>
              <a:ext uri="{FF2B5EF4-FFF2-40B4-BE49-F238E27FC236}">
                <a16:creationId xmlns:a16="http://schemas.microsoft.com/office/drawing/2014/main" id="{EA6700F0-47BA-4878-9AD3-6E38759C53FE}"/>
              </a:ext>
            </a:extLst>
          </p:cNvPr>
          <p:cNvSpPr>
            <a:spLocks noGrp="1"/>
          </p:cNvSpPr>
          <p:nvPr>
            <p:ph sz="quarter" idx="13" hasCustomPrompt="1"/>
          </p:nvPr>
        </p:nvSpPr>
        <p:spPr>
          <a:xfrm>
            <a:off x="304800" y="1485900"/>
            <a:ext cx="11582400" cy="2049792"/>
          </a:xfrm>
        </p:spPr>
        <p:txBody>
          <a:bodyPr/>
          <a:lstStyle>
            <a:lvl1pPr>
              <a:defRPr/>
            </a:lvl1pPr>
          </a:lstStyle>
          <a:p>
            <a:pPr lvl="0"/>
            <a:r>
              <a:rPr lang="en-US" dirty="0"/>
              <a:t>Enter bulleted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8BD948C-0269-48E0-BF91-1A5CBF28A84C}"/>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0355942-CD87-4612-8189-72A5C7E59EAF}"/>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35113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304800" y="304800"/>
            <a:ext cx="11582400" cy="638175"/>
          </a:xfrm>
        </p:spPr>
        <p:txBody>
          <a:bodyPr/>
          <a:lstStyle>
            <a:lvl1pPr>
              <a:defRPr/>
            </a:lvl1pPr>
          </a:lstStyle>
          <a:p>
            <a:r>
              <a:rPr lang="en-US" dirty="0"/>
              <a:t>Title, subtitle, and content layout</a:t>
            </a:r>
          </a:p>
        </p:txBody>
      </p:sp>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304800" y="1000125"/>
            <a:ext cx="11582400" cy="276999"/>
          </a:xfrm>
        </p:spPr>
        <p:txBody>
          <a:bodyPr/>
          <a:lstStyle>
            <a:lvl1pPr marL="0" indent="0">
              <a:lnSpc>
                <a:spcPct val="100000"/>
              </a:lnSpc>
              <a:spcAft>
                <a:spcPts val="1200"/>
              </a:spcAft>
              <a:buNone/>
              <a:defRPr sz="1200" b="1" cap="all" spc="300" baseline="0">
                <a:solidFill>
                  <a:srgbClr val="94E8FF"/>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5" name="Content Placeholder 4">
            <a:extLst>
              <a:ext uri="{FF2B5EF4-FFF2-40B4-BE49-F238E27FC236}">
                <a16:creationId xmlns:a16="http://schemas.microsoft.com/office/drawing/2014/main" id="{DF57A7C1-7536-4D4B-BE66-71930AD49764}"/>
              </a:ext>
            </a:extLst>
          </p:cNvPr>
          <p:cNvSpPr>
            <a:spLocks noGrp="1"/>
          </p:cNvSpPr>
          <p:nvPr>
            <p:ph sz="quarter" idx="11" hasCustomPrompt="1"/>
          </p:nvPr>
        </p:nvSpPr>
        <p:spPr>
          <a:xfrm>
            <a:off x="304800" y="1714500"/>
            <a:ext cx="11582400" cy="204979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2A351211-2602-447A-AB56-C8F728CAF93E}"/>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8D472D7-AECB-4FF4-9670-AE934A71B76E}"/>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4519482"/>
      </p:ext>
    </p:extLst>
  </p:cSld>
  <p:clrMapOvr>
    <a:masterClrMapping/>
  </p:clrMapOvr>
  <p:transition>
    <p:fade/>
  </p:transition>
  <p:extLst>
    <p:ext uri="{DCECCB84-F9BA-43D5-87BE-67443E8EF086}">
      <p15:sldGuideLst xmlns:p15="http://schemas.microsoft.com/office/powerpoint/2012/main">
        <p15:guide id="5" pos="216" userDrawn="1">
          <p15:clr>
            <a:srgbClr val="FBAE40"/>
          </p15:clr>
        </p15:guide>
        <p15:guide id="6" orient="horz" pos="624" userDrawn="1">
          <p15:clr>
            <a:srgbClr val="FBAE40"/>
          </p15:clr>
        </p15:guide>
        <p15:guide id="7" orient="horz" pos="1272" userDrawn="1">
          <p15:clr>
            <a:srgbClr val="9FCC3B"/>
          </p15:clr>
        </p15:guide>
        <p15:guide id="8" orient="horz" pos="10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304800" y="304800"/>
            <a:ext cx="11582400" cy="638175"/>
          </a:xfrm>
        </p:spPr>
        <p:txBody>
          <a:bodyPr/>
          <a:lstStyle>
            <a:lvl1pPr>
              <a:defRPr/>
            </a:lvl1pPr>
          </a:lstStyle>
          <a:p>
            <a:r>
              <a:rPr lang="en-US" dirty="0"/>
              <a:t>Title, subtitle, and bulleted content layout</a:t>
            </a:r>
          </a:p>
        </p:txBody>
      </p:sp>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304800" y="1000125"/>
            <a:ext cx="11582400" cy="276999"/>
          </a:xfrm>
        </p:spPr>
        <p:txBody>
          <a:bodyPr/>
          <a:lstStyle>
            <a:lvl1pPr marL="0" indent="0">
              <a:lnSpc>
                <a:spcPct val="100000"/>
              </a:lnSpc>
              <a:spcAft>
                <a:spcPts val="1200"/>
              </a:spcAft>
              <a:buNone/>
              <a:defRPr sz="1200" b="1" cap="all" spc="300" baseline="0">
                <a:solidFill>
                  <a:srgbClr val="94E8FF"/>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304800" y="1714500"/>
            <a:ext cx="11582400" cy="2049792"/>
          </a:xfrm>
        </p:spPr>
        <p:txBody>
          <a:bodyPr/>
          <a:lstStyle>
            <a:lvl1pPr>
              <a:defRPr/>
            </a:lvl1pPr>
          </a:lstStyle>
          <a:p>
            <a:pPr lvl="0"/>
            <a:r>
              <a:rPr lang="en-US" dirty="0"/>
              <a:t>Enter bulleted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2467EBB-E8F1-48D5-BE0A-898A6CDF3FA9}"/>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DDD20C5-9903-49A5-BF12-50CC817FD957}"/>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1554639"/>
      </p:ext>
    </p:extLst>
  </p:cSld>
  <p:clrMapOvr>
    <a:masterClrMapping/>
  </p:clrMapOvr>
  <p:transition>
    <p:fade/>
  </p:transition>
  <p:extLst>
    <p:ext uri="{DCECCB84-F9BA-43D5-87BE-67443E8EF086}">
      <p15:sldGuideLst xmlns:p15="http://schemas.microsoft.com/office/powerpoint/2012/main">
        <p15:guide id="5" pos="216" userDrawn="1">
          <p15:clr>
            <a:srgbClr val="FBAE40"/>
          </p15:clr>
        </p15:guide>
        <p15:guide id="6" orient="horz" pos="624" userDrawn="1">
          <p15:clr>
            <a:srgbClr val="FBAE40"/>
          </p15:clr>
        </p15:guide>
        <p15:guide id="7" orient="horz" pos="1272" userDrawn="1">
          <p15:clr>
            <a:srgbClr val="9FCC3B"/>
          </p15:clr>
        </p15:guide>
        <p15:guide id="8" orient="horz" pos="10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FE80-980F-4BC9-94C9-A90DD04139E5}"/>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304800" y="1485900"/>
            <a:ext cx="5676900" cy="204979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2E00FB0-23B9-4CB2-8C87-2533F333654B}"/>
              </a:ext>
            </a:extLst>
          </p:cNvPr>
          <p:cNvSpPr>
            <a:spLocks noGrp="1"/>
          </p:cNvSpPr>
          <p:nvPr>
            <p:ph sz="half" idx="2" hasCustomPrompt="1"/>
          </p:nvPr>
        </p:nvSpPr>
        <p:spPr>
          <a:xfrm>
            <a:off x="6210300" y="1485900"/>
            <a:ext cx="5676900" cy="204979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5BCED56E-AADA-4721-B28B-5B7CC6C9616F}"/>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BBCDEA6-4B7B-461B-9239-B6D10BFC420A}"/>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1747347"/>
      </p:ext>
    </p:extLst>
  </p:cSld>
  <p:clrMapOvr>
    <a:masterClrMapping/>
  </p:clrMapOvr>
  <p:transition>
    <p:fade/>
  </p:transition>
  <p:extLst>
    <p:ext uri="{DCECCB84-F9BA-43D5-87BE-67443E8EF086}">
      <p15:sldGuideLst xmlns:p15="http://schemas.microsoft.com/office/powerpoint/2012/main">
        <p15:guide id="3" pos="3768" userDrawn="1">
          <p15:clr>
            <a:srgbClr val="FBAE40"/>
          </p15:clr>
        </p15:guide>
        <p15:guide id="4" pos="391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304800" y="304800"/>
            <a:ext cx="11582400" cy="638175"/>
          </a:xfrm>
        </p:spPr>
        <p:txBody>
          <a:bodyPr/>
          <a:lstStyle>
            <a:lvl1pPr>
              <a:defRPr/>
            </a:lvl1pPr>
          </a:lstStyle>
          <a:p>
            <a:r>
              <a:rPr lang="en-US" dirty="0"/>
              <a:t>Two-column with subtitle layout</a:t>
            </a:r>
          </a:p>
        </p:txBody>
      </p:sp>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304800" y="1000125"/>
            <a:ext cx="11582400" cy="276999"/>
          </a:xfrm>
        </p:spPr>
        <p:txBody>
          <a:bodyPr/>
          <a:lstStyle>
            <a:lvl1pPr marL="0" indent="0">
              <a:lnSpc>
                <a:spcPct val="100000"/>
              </a:lnSpc>
              <a:spcAft>
                <a:spcPts val="1200"/>
              </a:spcAft>
              <a:buNone/>
              <a:defRPr sz="1200" b="1" cap="all" spc="300" baseline="0">
                <a:solidFill>
                  <a:srgbClr val="94E8FF"/>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304800" y="1714500"/>
            <a:ext cx="5676900" cy="204979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004959F6-41EE-4D17-B71F-BB0F4BB3DB42}"/>
              </a:ext>
            </a:extLst>
          </p:cNvPr>
          <p:cNvSpPr>
            <a:spLocks noGrp="1"/>
          </p:cNvSpPr>
          <p:nvPr>
            <p:ph sz="quarter" idx="12" hasCustomPrompt="1"/>
          </p:nvPr>
        </p:nvSpPr>
        <p:spPr>
          <a:xfrm>
            <a:off x="6210300" y="1714500"/>
            <a:ext cx="5676900" cy="204979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331CFB1-8B68-47CF-8352-EA53FE39AE7A}"/>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6CDE845-2852-457A-AFF3-3BD1F8643206}"/>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9152238"/>
      </p:ext>
    </p:extLst>
  </p:cSld>
  <p:clrMapOvr>
    <a:masterClrMapping/>
  </p:clrMapOvr>
  <p:transition>
    <p:fade/>
  </p:transition>
  <p:extLst>
    <p:ext uri="{DCECCB84-F9BA-43D5-87BE-67443E8EF086}">
      <p15:sldGuideLst xmlns:p15="http://schemas.microsoft.com/office/powerpoint/2012/main">
        <p15:guide id="7" pos="216" userDrawn="1">
          <p15:clr>
            <a:srgbClr val="FBAE40"/>
          </p15:clr>
        </p15:guide>
        <p15:guide id="8" orient="horz" pos="624" userDrawn="1">
          <p15:clr>
            <a:srgbClr val="FBAE40"/>
          </p15:clr>
        </p15:guide>
        <p15:guide id="9" orient="horz" pos="1272" userDrawn="1">
          <p15:clr>
            <a:srgbClr val="9FCC3B"/>
          </p15:clr>
        </p15:guide>
        <p15:guide id="10" orient="horz" pos="1080" userDrawn="1">
          <p15:clr>
            <a:srgbClr val="FBAE40"/>
          </p15:clr>
        </p15:guide>
        <p15:guide id="11" pos="3768" userDrawn="1">
          <p15:clr>
            <a:srgbClr val="FBAE40"/>
          </p15:clr>
        </p15:guide>
        <p15:guide id="12" pos="391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FE80-980F-4BC9-94C9-A90DD04139E5}"/>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304800" y="1485900"/>
            <a:ext cx="5676900" cy="2049792"/>
          </a:xfrm>
        </p:spPr>
        <p:txBody>
          <a:bodyPr/>
          <a:lstStyle>
            <a:lvl1pPr>
              <a:defRPr/>
            </a:lvl1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2E00FB0-23B9-4CB2-8C87-2533F333654B}"/>
              </a:ext>
            </a:extLst>
          </p:cNvPr>
          <p:cNvSpPr>
            <a:spLocks noGrp="1"/>
          </p:cNvSpPr>
          <p:nvPr>
            <p:ph sz="half" idx="2" hasCustomPrompt="1"/>
          </p:nvPr>
        </p:nvSpPr>
        <p:spPr>
          <a:xfrm>
            <a:off x="6210300" y="1485900"/>
            <a:ext cx="5676900" cy="2049791"/>
          </a:xfrm>
        </p:spPr>
        <p:txBody>
          <a:bodyPr/>
          <a:lstStyle>
            <a:lvl1pPr>
              <a:defRPr/>
            </a:lvl1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151ECF29-EC8B-471A-8572-CBFA5F04D4E0}"/>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4D85DB4-D8C9-46FE-9261-2A51752211FE}"/>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7718670"/>
      </p:ext>
    </p:extLst>
  </p:cSld>
  <p:clrMapOvr>
    <a:masterClrMapping/>
  </p:clrMapOvr>
  <p:transition>
    <p:fade/>
  </p:transition>
  <p:extLst>
    <p:ext uri="{DCECCB84-F9BA-43D5-87BE-67443E8EF086}">
      <p15:sldGuideLst xmlns:p15="http://schemas.microsoft.com/office/powerpoint/2012/main">
        <p15:guide id="3" pos="3768" userDrawn="1">
          <p15:clr>
            <a:srgbClr val="FBAE40"/>
          </p15:clr>
        </p15:guide>
        <p15:guide id="4" pos="391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304800" y="304800"/>
            <a:ext cx="11582400" cy="638175"/>
          </a:xfrm>
        </p:spPr>
        <p:txBody>
          <a:bodyPr/>
          <a:lstStyle>
            <a:lvl1pPr>
              <a:defRPr/>
            </a:lvl1pPr>
          </a:lstStyle>
          <a:p>
            <a:r>
              <a:rPr lang="en-US" dirty="0"/>
              <a:t>Two-column with subtitle layout</a:t>
            </a:r>
          </a:p>
        </p:txBody>
      </p:sp>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304800" y="1000125"/>
            <a:ext cx="11582400" cy="276999"/>
          </a:xfrm>
        </p:spPr>
        <p:txBody>
          <a:bodyPr/>
          <a:lstStyle>
            <a:lvl1pPr marL="0" indent="0">
              <a:lnSpc>
                <a:spcPct val="100000"/>
              </a:lnSpc>
              <a:spcAft>
                <a:spcPts val="1200"/>
              </a:spcAft>
              <a:buNone/>
              <a:defRPr sz="1200" b="1" cap="all" spc="300" baseline="0">
                <a:solidFill>
                  <a:srgbClr val="94E8FF"/>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7" name="Content Placeholder 6">
            <a:extLst>
              <a:ext uri="{FF2B5EF4-FFF2-40B4-BE49-F238E27FC236}">
                <a16:creationId xmlns:a16="http://schemas.microsoft.com/office/drawing/2014/main" id="{F3117784-3939-47DC-817E-56BA8ACDF9B6}"/>
              </a:ext>
            </a:extLst>
          </p:cNvPr>
          <p:cNvSpPr>
            <a:spLocks noGrp="1"/>
          </p:cNvSpPr>
          <p:nvPr>
            <p:ph sz="quarter" idx="11" hasCustomPrompt="1"/>
          </p:nvPr>
        </p:nvSpPr>
        <p:spPr>
          <a:xfrm>
            <a:off x="304800" y="1714500"/>
            <a:ext cx="5676900" cy="2049791"/>
          </a:xfrm>
        </p:spPr>
        <p:txBody>
          <a:bodyPr/>
          <a:lstStyle>
            <a:lvl1pPr>
              <a:defRPr/>
            </a:lvl1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3DD8E906-2D5C-440E-979E-D7FE653CDD23}"/>
              </a:ext>
            </a:extLst>
          </p:cNvPr>
          <p:cNvSpPr>
            <a:spLocks noGrp="1"/>
          </p:cNvSpPr>
          <p:nvPr>
            <p:ph sz="quarter" idx="12" hasCustomPrompt="1"/>
          </p:nvPr>
        </p:nvSpPr>
        <p:spPr>
          <a:xfrm>
            <a:off x="6210300" y="1714500"/>
            <a:ext cx="5676900" cy="2049791"/>
          </a:xfrm>
        </p:spPr>
        <p:txBody>
          <a:bodyPr/>
          <a:lstStyle>
            <a:lvl1pPr>
              <a:defRPr/>
            </a:lvl1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EDB83B5E-91D1-4280-8C38-A9AD94FD27BB}"/>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6E5F43B-499B-4B66-A9B8-C906137679E1}"/>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4620170"/>
      </p:ext>
    </p:extLst>
  </p:cSld>
  <p:clrMapOvr>
    <a:masterClrMapping/>
  </p:clrMapOvr>
  <p:transition>
    <p:fade/>
  </p:transition>
  <p:extLst>
    <p:ext uri="{DCECCB84-F9BA-43D5-87BE-67443E8EF086}">
      <p15:sldGuideLst xmlns:p15="http://schemas.microsoft.com/office/powerpoint/2012/main">
        <p15:guide id="7" pos="216" userDrawn="1">
          <p15:clr>
            <a:srgbClr val="FBAE40"/>
          </p15:clr>
        </p15:guide>
        <p15:guide id="8" orient="horz" pos="624" userDrawn="1">
          <p15:clr>
            <a:srgbClr val="FBAE40"/>
          </p15:clr>
        </p15:guide>
        <p15:guide id="9" orient="horz" pos="1272" userDrawn="1">
          <p15:clr>
            <a:srgbClr val="9FCC3B"/>
          </p15:clr>
        </p15:guide>
        <p15:guide id="10" orient="horz" pos="1080" userDrawn="1">
          <p15:clr>
            <a:srgbClr val="FBAE40"/>
          </p15:clr>
        </p15:guide>
        <p15:guide id="11" pos="3768" userDrawn="1">
          <p15:clr>
            <a:srgbClr val="FBAE40"/>
          </p15:clr>
        </p15:guide>
        <p15:guide id="12" pos="391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5B641-AA35-4952-8BD0-57A5E6BAC6C0}"/>
              </a:ext>
            </a:extLst>
          </p:cNvPr>
          <p:cNvSpPr>
            <a:spLocks noGrp="1"/>
          </p:cNvSpPr>
          <p:nvPr>
            <p:ph type="title" hasCustomPrompt="1"/>
          </p:nvPr>
        </p:nvSpPr>
        <p:spPr/>
        <p:txBody>
          <a:bodyPr/>
          <a:lstStyle>
            <a:lvl1pPr>
              <a:defRPr/>
            </a:lvl1pPr>
          </a:lstStyle>
          <a:p>
            <a:r>
              <a:rPr lang="en-US" dirty="0"/>
              <a:t>Code layout</a:t>
            </a:r>
          </a:p>
        </p:txBody>
      </p:sp>
      <p:sp>
        <p:nvSpPr>
          <p:cNvPr id="7" name="Content Placeholder 6">
            <a:extLst>
              <a:ext uri="{FF2B5EF4-FFF2-40B4-BE49-F238E27FC236}">
                <a16:creationId xmlns:a16="http://schemas.microsoft.com/office/drawing/2014/main" id="{BBBB28F6-ED88-4F6C-98C2-239A1B8050D8}"/>
              </a:ext>
            </a:extLst>
          </p:cNvPr>
          <p:cNvSpPr>
            <a:spLocks noGrp="1"/>
          </p:cNvSpPr>
          <p:nvPr>
            <p:ph sz="quarter" idx="10" hasCustomPrompt="1"/>
          </p:nvPr>
        </p:nvSpPr>
        <p:spPr>
          <a:xfrm>
            <a:off x="304800" y="1485900"/>
            <a:ext cx="11582400" cy="1646605"/>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72AC06CC-729F-4A98-A452-95753BBCCB86}"/>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7491F3E-77A3-4FC3-9F58-5446C1BECBE1}"/>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264053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A3CC3E-6C8C-49F9-AE3F-E0A903D00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24D4546-D701-4B35-9802-54E73AEB80B6}"/>
              </a:ext>
            </a:extLst>
          </p:cNvPr>
          <p:cNvSpPr>
            <a:spLocks noGrp="1"/>
          </p:cNvSpPr>
          <p:nvPr>
            <p:ph type="subTitle" idx="1" hasCustomPrompt="1"/>
          </p:nvPr>
        </p:nvSpPr>
        <p:spPr>
          <a:xfrm>
            <a:off x="322916" y="1990726"/>
            <a:ext cx="8274329" cy="258532"/>
          </a:xfrm>
        </p:spPr>
        <p:txBody>
          <a:bodyPr/>
          <a:lstStyle>
            <a:lvl1pPr marL="0" indent="0" algn="l">
              <a:buNone/>
              <a:defRPr sz="1200" b="1" cap="all" spc="300" baseline="0">
                <a:solidFill>
                  <a:srgbClr val="94E8FF"/>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Legal text placeholder (editor use only)</a:t>
            </a:r>
          </a:p>
        </p:txBody>
      </p:sp>
      <p:sp>
        <p:nvSpPr>
          <p:cNvPr id="8" name="Title 7">
            <a:extLst>
              <a:ext uri="{FF2B5EF4-FFF2-40B4-BE49-F238E27FC236}">
                <a16:creationId xmlns:a16="http://schemas.microsoft.com/office/drawing/2014/main" id="{9E4CB04F-C9B8-4D74-A55A-0AC876E8A9C3}"/>
              </a:ext>
            </a:extLst>
          </p:cNvPr>
          <p:cNvSpPr>
            <a:spLocks noGrp="1"/>
          </p:cNvSpPr>
          <p:nvPr>
            <p:ph type="title" hasCustomPrompt="1"/>
          </p:nvPr>
        </p:nvSpPr>
        <p:spPr>
          <a:xfrm>
            <a:off x="322916" y="2400300"/>
            <a:ext cx="8274329" cy="1865508"/>
          </a:xfrm>
        </p:spPr>
        <p:txBody>
          <a:bodyPr tIns="146304" bIns="146304"/>
          <a:lstStyle>
            <a:lvl1pPr>
              <a:defRPr sz="4400"/>
            </a:lvl1pPr>
          </a:lstStyle>
          <a:p>
            <a:r>
              <a:rPr lang="en-US" dirty="0"/>
              <a:t>Enter session title</a:t>
            </a:r>
          </a:p>
        </p:txBody>
      </p:sp>
      <p:pic>
        <p:nvPicPr>
          <p:cNvPr id="9" name="Picture 8">
            <a:extLst>
              <a:ext uri="{FF2B5EF4-FFF2-40B4-BE49-F238E27FC236}">
                <a16:creationId xmlns:a16="http://schemas.microsoft.com/office/drawing/2014/main" id="{769B7A34-B2E3-499E-9FB2-4079FCF0AA9E}"/>
              </a:ext>
            </a:extLst>
          </p:cNvPr>
          <p:cNvPicPr>
            <a:picLocks noChangeAspect="1"/>
          </p:cNvPicPr>
          <p:nvPr/>
        </p:nvPicPr>
        <p:blipFill>
          <a:blip r:embed="rId3"/>
          <a:srcRect/>
          <a:stretch/>
        </p:blipFill>
        <p:spPr>
          <a:xfrm>
            <a:off x="292501" y="6428661"/>
            <a:ext cx="388818" cy="219592"/>
          </a:xfrm>
          <a:prstGeom prst="rect">
            <a:avLst/>
          </a:prstGeom>
        </p:spPr>
      </p:pic>
      <p:sp>
        <p:nvSpPr>
          <p:cNvPr id="10" name="TextBox 3">
            <a:extLst>
              <a:ext uri="{FF2B5EF4-FFF2-40B4-BE49-F238E27FC236}">
                <a16:creationId xmlns:a16="http://schemas.microsoft.com/office/drawing/2014/main" id="{759EA25C-F220-44E9-8D3E-368B78EE07DB}"/>
              </a:ext>
            </a:extLst>
          </p:cNvPr>
          <p:cNvSpPr txBox="1">
            <a:spLocks noChangeArrowheads="1"/>
          </p:cNvSpPr>
          <p:nvPr/>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2023, Amazon Web Services, Inc. or its affiliates. All rights reserved.</a:t>
            </a:r>
          </a:p>
        </p:txBody>
      </p:sp>
      <p:sp>
        <p:nvSpPr>
          <p:cNvPr id="12" name="Text Placeholder 11">
            <a:extLst>
              <a:ext uri="{FF2B5EF4-FFF2-40B4-BE49-F238E27FC236}">
                <a16:creationId xmlns:a16="http://schemas.microsoft.com/office/drawing/2014/main" id="{F1C6DF77-859A-4968-8301-C7FA52E8E0A2}"/>
              </a:ext>
            </a:extLst>
          </p:cNvPr>
          <p:cNvSpPr>
            <a:spLocks noGrp="1"/>
          </p:cNvSpPr>
          <p:nvPr>
            <p:ph type="body" sz="quarter" idx="10" hasCustomPrompt="1"/>
          </p:nvPr>
        </p:nvSpPr>
        <p:spPr>
          <a:xfrm>
            <a:off x="322916" y="4692846"/>
            <a:ext cx="3702329" cy="369332"/>
          </a:xfrm>
        </p:spPr>
        <p:txBody>
          <a:bodyPr/>
          <a:lstStyle>
            <a:lvl1pPr marL="0" indent="0">
              <a:buNone/>
              <a:defRPr sz="2000" b="1" cap="none" spc="0" baseline="0"/>
            </a:lvl1pPr>
          </a:lstStyle>
          <a:p>
            <a:pPr lvl="0"/>
            <a:r>
              <a:rPr lang="en-US" dirty="0"/>
              <a:t>Speaker name</a:t>
            </a:r>
          </a:p>
        </p:txBody>
      </p:sp>
      <p:sp>
        <p:nvSpPr>
          <p:cNvPr id="14" name="Text Placeholder 13">
            <a:extLst>
              <a:ext uri="{FF2B5EF4-FFF2-40B4-BE49-F238E27FC236}">
                <a16:creationId xmlns:a16="http://schemas.microsoft.com/office/drawing/2014/main" id="{1D8DDED4-39D2-4F36-B877-72364957F970}"/>
              </a:ext>
            </a:extLst>
          </p:cNvPr>
          <p:cNvSpPr>
            <a:spLocks noGrp="1"/>
          </p:cNvSpPr>
          <p:nvPr>
            <p:ph type="body" sz="quarter" idx="11" hasCustomPrompt="1"/>
          </p:nvPr>
        </p:nvSpPr>
        <p:spPr>
          <a:xfrm>
            <a:off x="322916" y="1492893"/>
            <a:ext cx="3492500" cy="258532"/>
          </a:xfrm>
        </p:spPr>
        <p:txBody>
          <a:bodyPr/>
          <a:lstStyle>
            <a:lvl1pPr marL="0" indent="0">
              <a:buNone/>
              <a:defRPr sz="1200" b="1" cap="all" spc="300" baseline="0">
                <a:solidFill>
                  <a:srgbClr val="94E8FF"/>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session ID</a:t>
            </a:r>
          </a:p>
        </p:txBody>
      </p:sp>
      <p:sp>
        <p:nvSpPr>
          <p:cNvPr id="16" name="Text Placeholder 15">
            <a:extLst>
              <a:ext uri="{FF2B5EF4-FFF2-40B4-BE49-F238E27FC236}">
                <a16:creationId xmlns:a16="http://schemas.microsoft.com/office/drawing/2014/main" id="{069FE2D1-0188-4BD9-97B7-CA795447E4F4}"/>
              </a:ext>
            </a:extLst>
          </p:cNvPr>
          <p:cNvSpPr>
            <a:spLocks noGrp="1"/>
          </p:cNvSpPr>
          <p:nvPr>
            <p:ph type="body" sz="quarter" idx="12" hasCustomPrompt="1"/>
          </p:nvPr>
        </p:nvSpPr>
        <p:spPr>
          <a:xfrm>
            <a:off x="322916" y="5066908"/>
            <a:ext cx="3702329" cy="757130"/>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dirty="0"/>
              <a:t>(pronouns)</a:t>
            </a:r>
            <a:br>
              <a:rPr lang="en-US" dirty="0"/>
            </a:br>
            <a:r>
              <a:rPr lang="en-US" dirty="0"/>
              <a:t>Job title</a:t>
            </a:r>
            <a:br>
              <a:rPr lang="en-US" dirty="0"/>
            </a:br>
            <a:r>
              <a:rPr lang="en-US" dirty="0"/>
              <a:t>Company</a:t>
            </a:r>
          </a:p>
        </p:txBody>
      </p:sp>
      <p:pic>
        <p:nvPicPr>
          <p:cNvPr id="11" name="Picture 10">
            <a:extLst>
              <a:ext uri="{FF2B5EF4-FFF2-40B4-BE49-F238E27FC236}">
                <a16:creationId xmlns:a16="http://schemas.microsoft.com/office/drawing/2014/main" id="{9BB15B05-0988-4FCF-A767-1887BA310E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B38861FF-0472-4102-8C50-ADA234991104}"/>
              </a:ext>
            </a:extLst>
          </p:cNvPr>
          <p:cNvPicPr>
            <a:picLocks noChangeAspect="1"/>
          </p:cNvPicPr>
          <p:nvPr userDrawn="1"/>
        </p:nvPicPr>
        <p:blipFill>
          <a:blip r:embed="rId3"/>
          <a:srcRect/>
          <a:stretch/>
        </p:blipFill>
        <p:spPr>
          <a:xfrm>
            <a:off x="292501" y="6428661"/>
            <a:ext cx="388818" cy="219592"/>
          </a:xfrm>
          <a:prstGeom prst="rect">
            <a:avLst/>
          </a:prstGeom>
        </p:spPr>
      </p:pic>
      <p:sp>
        <p:nvSpPr>
          <p:cNvPr id="15" name="TextBox 3">
            <a:extLst>
              <a:ext uri="{FF2B5EF4-FFF2-40B4-BE49-F238E27FC236}">
                <a16:creationId xmlns:a16="http://schemas.microsoft.com/office/drawing/2014/main" id="{145F3F5A-54D6-4355-AB54-21DDD8A29152}"/>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2023, Amazon Web Services, Inc. or its affiliates. All rights reserved.</a:t>
            </a:r>
          </a:p>
        </p:txBody>
      </p:sp>
    </p:spTree>
    <p:extLst>
      <p:ext uri="{BB962C8B-B14F-4D97-AF65-F5344CB8AC3E}">
        <p14:creationId xmlns:p14="http://schemas.microsoft.com/office/powerpoint/2010/main" val="2713736845"/>
      </p:ext>
    </p:extLst>
  </p:cSld>
  <p:clrMapOvr>
    <a:masterClrMapping/>
  </p:clrMapOvr>
  <p:transition>
    <p:fade/>
  </p:transition>
  <p:extLst>
    <p:ext uri="{DCECCB84-F9BA-43D5-87BE-67443E8EF086}">
      <p15:sldGuideLst xmlns:p15="http://schemas.microsoft.com/office/powerpoint/2012/main">
        <p15:guide id="1" pos="21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FE80-980F-4BC9-94C9-A90DD04139E5}"/>
              </a:ext>
            </a:extLst>
          </p:cNvPr>
          <p:cNvSpPr>
            <a:spLocks noGrp="1"/>
          </p:cNvSpPr>
          <p:nvPr>
            <p:ph type="title" hasCustomPrompt="1"/>
          </p:nvPr>
        </p:nvSpPr>
        <p:spPr/>
        <p:txBody>
          <a:bodyPr/>
          <a:lstStyle>
            <a:lvl1pPr>
              <a:defRPr/>
            </a:lvl1pPr>
          </a:lstStyle>
          <a:p>
            <a:r>
              <a:rPr lang="en-US" dirty="0"/>
              <a:t>Code layout, two columns</a:t>
            </a:r>
          </a:p>
        </p:txBody>
      </p:sp>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304800" y="1485900"/>
            <a:ext cx="5676900" cy="1646605"/>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2E00FB0-23B9-4CB2-8C87-2533F333654B}"/>
              </a:ext>
            </a:extLst>
          </p:cNvPr>
          <p:cNvSpPr>
            <a:spLocks noGrp="1"/>
          </p:cNvSpPr>
          <p:nvPr>
            <p:ph sz="half" idx="2" hasCustomPrompt="1"/>
          </p:nvPr>
        </p:nvSpPr>
        <p:spPr>
          <a:xfrm>
            <a:off x="6210300" y="1485900"/>
            <a:ext cx="5676900" cy="1646605"/>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E4DAB107-A9D6-411D-9EAE-666C5BBB98C4}"/>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126F1F5-B07E-447D-B6DC-F73F454C0A72}"/>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1088246"/>
      </p:ext>
    </p:extLst>
  </p:cSld>
  <p:clrMapOvr>
    <a:masterClrMapping/>
  </p:clrMapOvr>
  <p:transition>
    <p:fade/>
  </p:transition>
  <p:extLst>
    <p:ext uri="{DCECCB84-F9BA-43D5-87BE-67443E8EF086}">
      <p15:sldGuideLst xmlns:p15="http://schemas.microsoft.com/office/powerpoint/2012/main">
        <p15:guide id="3" pos="3768" userDrawn="1">
          <p15:clr>
            <a:srgbClr val="FBAE40"/>
          </p15:clr>
        </p15:guide>
        <p15:guide id="4" pos="391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485900"/>
            <a:ext cx="8189914" cy="2567077"/>
          </a:xfrm>
        </p:spPr>
        <p:txBody>
          <a:bodyPr/>
          <a:lstStyle>
            <a:lvl1pPr>
              <a:defRPr sz="4400"/>
            </a:lvl1pPr>
          </a:lstStyle>
          <a:p>
            <a:r>
              <a:rPr lang="en-US" dirty="0"/>
              <a:t>Enter quote here. Omit quote marks on the text.</a:t>
            </a:r>
          </a:p>
        </p:txBody>
      </p:sp>
      <p:sp>
        <p:nvSpPr>
          <p:cNvPr id="9" name="Text Placeholder 8">
            <a:extLst>
              <a:ext uri="{FF2B5EF4-FFF2-40B4-BE49-F238E27FC236}">
                <a16:creationId xmlns:a16="http://schemas.microsoft.com/office/drawing/2014/main" id="{0C139DB6-EAA5-478D-8B47-73B28F478C40}"/>
              </a:ext>
            </a:extLst>
          </p:cNvPr>
          <p:cNvSpPr>
            <a:spLocks noGrp="1"/>
          </p:cNvSpPr>
          <p:nvPr>
            <p:ph type="body" sz="quarter" idx="14" hasCustomPrompt="1"/>
          </p:nvPr>
        </p:nvSpPr>
        <p:spPr>
          <a:xfrm>
            <a:off x="1143000" y="4610100"/>
            <a:ext cx="8191500" cy="424732"/>
          </a:xfrm>
        </p:spPr>
        <p:txBody>
          <a:bodyPr/>
          <a:lstStyle>
            <a:lvl1pPr marL="0" indent="0">
              <a:buNone/>
              <a:defRPr sz="2400" b="1"/>
            </a:lvl1pPr>
          </a:lstStyle>
          <a:p>
            <a:pPr lvl="0"/>
            <a:r>
              <a:rPr lang="en-US" dirty="0"/>
              <a:t>Enter quoted person’s name</a:t>
            </a:r>
          </a:p>
        </p:txBody>
      </p:sp>
      <p:sp>
        <p:nvSpPr>
          <p:cNvPr id="11" name="Text Placeholder 10">
            <a:extLst>
              <a:ext uri="{FF2B5EF4-FFF2-40B4-BE49-F238E27FC236}">
                <a16:creationId xmlns:a16="http://schemas.microsoft.com/office/drawing/2014/main" id="{C4D58212-E366-46B6-A286-ED11216920C0}"/>
              </a:ext>
            </a:extLst>
          </p:cNvPr>
          <p:cNvSpPr>
            <a:spLocks noGrp="1"/>
          </p:cNvSpPr>
          <p:nvPr>
            <p:ph type="body" sz="quarter" idx="15" hasCustomPrompt="1"/>
          </p:nvPr>
        </p:nvSpPr>
        <p:spPr>
          <a:xfrm>
            <a:off x="1143000" y="5045137"/>
            <a:ext cx="8176986" cy="369332"/>
          </a:xfrm>
        </p:spPr>
        <p:txBody>
          <a:bodyPr/>
          <a:lstStyle>
            <a:lvl1pPr marL="0" indent="0">
              <a:buNone/>
              <a:defRPr sz="2000"/>
            </a:lvl1pPr>
          </a:lstStyle>
          <a:p>
            <a:pPr lvl="0"/>
            <a:r>
              <a:rPr lang="en-US" dirty="0"/>
              <a:t>Enter quoted person’s affiliation</a:t>
            </a:r>
          </a:p>
        </p:txBody>
      </p:sp>
      <p:pic>
        <p:nvPicPr>
          <p:cNvPr id="5" name="Picture 4">
            <a:extLst>
              <a:ext uri="{FF2B5EF4-FFF2-40B4-BE49-F238E27FC236}">
                <a16:creationId xmlns:a16="http://schemas.microsoft.com/office/drawing/2014/main" id="{92A2E233-FBD7-4C9D-B415-F53C98B586B4}"/>
              </a:ext>
            </a:extLst>
          </p:cNvPr>
          <p:cNvPicPr>
            <a:picLocks noChangeAspect="1"/>
          </p:cNvPicPr>
          <p:nvPr/>
        </p:nvPicPr>
        <p:blipFill>
          <a:blip r:embed="rId3"/>
          <a:stretch>
            <a:fillRect/>
          </a:stretch>
        </p:blipFill>
        <p:spPr>
          <a:xfrm>
            <a:off x="304800" y="843936"/>
            <a:ext cx="865707" cy="865707"/>
          </a:xfrm>
          <a:prstGeom prst="rect">
            <a:avLst/>
          </a:prstGeom>
        </p:spPr>
      </p:pic>
      <p:pic>
        <p:nvPicPr>
          <p:cNvPr id="6" name="Picture 5">
            <a:extLst>
              <a:ext uri="{FF2B5EF4-FFF2-40B4-BE49-F238E27FC236}">
                <a16:creationId xmlns:a16="http://schemas.microsoft.com/office/drawing/2014/main" id="{22F77E3E-59C9-449D-84EC-7AEBCDAEB243}"/>
              </a:ext>
            </a:extLst>
          </p:cNvPr>
          <p:cNvPicPr>
            <a:picLocks noChangeAspect="1"/>
          </p:cNvPicPr>
          <p:nvPr userDrawn="1"/>
        </p:nvPicPr>
        <p:blipFill>
          <a:blip r:embed="rId3"/>
          <a:stretch>
            <a:fillRect/>
          </a:stretch>
        </p:blipFill>
        <p:spPr>
          <a:xfrm>
            <a:off x="304800" y="843936"/>
            <a:ext cx="865707" cy="865707"/>
          </a:xfrm>
          <a:prstGeom prst="rect">
            <a:avLst/>
          </a:prstGeom>
        </p:spPr>
      </p:pic>
    </p:spTree>
    <p:extLst>
      <p:ext uri="{BB962C8B-B14F-4D97-AF65-F5344CB8AC3E}">
        <p14:creationId xmlns:p14="http://schemas.microsoft.com/office/powerpoint/2010/main" val="111836966"/>
      </p:ext>
    </p:extLst>
  </p:cSld>
  <p:clrMapOvr>
    <a:masterClrMapping/>
  </p:clrMapOvr>
  <p:transition>
    <p:fade/>
  </p:transition>
  <p:extLst>
    <p:ext uri="{DCECCB84-F9BA-43D5-87BE-67443E8EF086}">
      <p15:sldGuideLst xmlns:p15="http://schemas.microsoft.com/office/powerpoint/2012/main">
        <p15:guide id="4" pos="720" userDrawn="1">
          <p15:clr>
            <a:srgbClr val="FBAE40"/>
          </p15:clr>
        </p15:guide>
        <p15:guide id="5" pos="5880" userDrawn="1">
          <p15:clr>
            <a:srgbClr val="FBAE40"/>
          </p15:clr>
        </p15:guide>
        <p15:guide id="6" orient="horz" pos="290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D0138-670A-478D-BCC5-48A85ECF1D46}"/>
              </a:ext>
            </a:extLst>
          </p:cNvPr>
          <p:cNvSpPr>
            <a:spLocks noGrp="1"/>
          </p:cNvSpPr>
          <p:nvPr>
            <p:ph type="title" hasCustomPrompt="1"/>
          </p:nvPr>
        </p:nvSpPr>
        <p:spPr>
          <a:xfrm>
            <a:off x="304800" y="2707821"/>
            <a:ext cx="8191500" cy="1442355"/>
          </a:xfrm>
        </p:spPr>
        <p:txBody>
          <a:bodyPr anchor="ctr"/>
          <a:lstStyle>
            <a:lvl1pPr>
              <a:defRPr sz="4400"/>
            </a:lvl1pPr>
          </a:lstStyle>
          <a:p>
            <a:r>
              <a:rPr lang="en-US" dirty="0"/>
              <a:t>Section divider – </a:t>
            </a:r>
            <a:br>
              <a:rPr lang="en-US" dirty="0"/>
            </a:br>
            <a:r>
              <a:rPr lang="en-US" dirty="0"/>
              <a:t>Enter section name here</a:t>
            </a:r>
          </a:p>
        </p:txBody>
      </p:sp>
    </p:spTree>
    <p:extLst>
      <p:ext uri="{BB962C8B-B14F-4D97-AF65-F5344CB8AC3E}">
        <p14:creationId xmlns:p14="http://schemas.microsoft.com/office/powerpoint/2010/main" val="239432786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282940-4CB7-443C-9F56-FCA13ED56924}"/>
              </a:ext>
            </a:extLst>
          </p:cNvPr>
          <p:cNvPicPr>
            <a:picLocks noChangeAspect="1"/>
          </p:cNvPicPr>
          <p:nvPr/>
        </p:nvPicPr>
        <p:blipFill>
          <a:blip r:embed="rId2"/>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02268E66-E2A6-42E7-9D25-CF980511A875}"/>
              </a:ext>
            </a:extLst>
          </p:cNvPr>
          <p:cNvSpPr>
            <a:spLocks noGrp="1"/>
          </p:cNvSpPr>
          <p:nvPr>
            <p:ph type="media" sz="quarter" idx="10" hasCustomPrompt="1"/>
          </p:nvPr>
        </p:nvSpPr>
        <p:spPr>
          <a:xfrm>
            <a:off x="0" y="0"/>
            <a:ext cx="12192000" cy="6858000"/>
          </a:xfrm>
        </p:spPr>
        <p:txBody>
          <a:bodyPr anchor="ctr">
            <a:noAutofit/>
          </a:bodyPr>
          <a:lstStyle>
            <a:lvl1pPr marL="800100" indent="0">
              <a:buNone/>
              <a:defRPr/>
            </a:lvl1pPr>
          </a:lstStyle>
          <a:p>
            <a:r>
              <a:rPr lang="en-US" dirty="0"/>
              <a:t>Click icon to add video</a:t>
            </a:r>
          </a:p>
        </p:txBody>
      </p:sp>
      <p:sp>
        <p:nvSpPr>
          <p:cNvPr id="3" name="Title 2">
            <a:extLst>
              <a:ext uri="{FF2B5EF4-FFF2-40B4-BE49-F238E27FC236}">
                <a16:creationId xmlns:a16="http://schemas.microsoft.com/office/drawing/2014/main" id="{33CFD226-D826-41A8-94B2-5E84F7FD8BFB}"/>
              </a:ext>
            </a:extLst>
          </p:cNvPr>
          <p:cNvSpPr>
            <a:spLocks noGrp="1"/>
          </p:cNvSpPr>
          <p:nvPr>
            <p:ph type="title" hasCustomPrompt="1"/>
          </p:nvPr>
        </p:nvSpPr>
        <p:spPr>
          <a:xfrm>
            <a:off x="0" y="-647700"/>
            <a:ext cx="12192000" cy="638175"/>
          </a:xfrm>
        </p:spPr>
        <p:txBody>
          <a:bodyPr/>
          <a:lstStyle>
            <a:lvl1pPr>
              <a:defRPr sz="3600">
                <a:solidFill>
                  <a:schemeClr val="bg1">
                    <a:lumMod val="65000"/>
                    <a:lumOff val="35000"/>
                  </a:schemeClr>
                </a:solidFill>
              </a:defRPr>
            </a:lvl1pPr>
          </a:lstStyle>
          <a:p>
            <a:r>
              <a:rPr lang="en-US" dirty="0"/>
              <a:t>Video layout (enter descriptive title here for accessibility)</a:t>
            </a:r>
          </a:p>
        </p:txBody>
      </p:sp>
      <p:sp>
        <p:nvSpPr>
          <p:cNvPr id="5" name="Rectangle 4">
            <a:extLst>
              <a:ext uri="{FF2B5EF4-FFF2-40B4-BE49-F238E27FC236}">
                <a16:creationId xmlns:a16="http://schemas.microsoft.com/office/drawing/2014/main" id="{0959D4D4-4A57-439F-AB9E-EF59B45B3C35}"/>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C047462-1231-445A-AA93-50CAC05059CD}"/>
              </a:ext>
            </a:extLst>
          </p:cNvPr>
          <p:cNvPicPr>
            <a:picLocks noChangeAspect="1"/>
          </p:cNvPicPr>
          <p:nvPr userDrawn="1"/>
        </p:nvPicPr>
        <p:blipFill>
          <a:blip r:embed="rId2"/>
          <a:stretch>
            <a:fillRect/>
          </a:stretch>
        </p:blipFill>
        <p:spPr>
          <a:xfrm>
            <a:off x="4994672" y="2327672"/>
            <a:ext cx="2202656" cy="2202656"/>
          </a:xfrm>
          <a:prstGeom prst="rect">
            <a:avLst/>
          </a:prstGeom>
        </p:spPr>
      </p:pic>
      <p:sp>
        <p:nvSpPr>
          <p:cNvPr id="8" name="Rectangle 7">
            <a:extLst>
              <a:ext uri="{FF2B5EF4-FFF2-40B4-BE49-F238E27FC236}">
                <a16:creationId xmlns:a16="http://schemas.microsoft.com/office/drawing/2014/main" id="{2D51B71B-13FF-44D8-AA05-A53C8356E94C}"/>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602504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0167-6731-422B-AAF3-3DCD022FDA3A}"/>
              </a:ext>
            </a:extLst>
          </p:cNvPr>
          <p:cNvSpPr>
            <a:spLocks noGrp="1"/>
          </p:cNvSpPr>
          <p:nvPr>
            <p:ph type="title" hasCustomPrompt="1"/>
          </p:nvPr>
        </p:nvSpPr>
        <p:spPr>
          <a:xfrm>
            <a:off x="304800" y="304800"/>
            <a:ext cx="11582400" cy="638175"/>
          </a:xfrm>
        </p:spPr>
        <p:txBody>
          <a:bodyPr/>
          <a:lstStyle>
            <a:lvl1pPr>
              <a:defRPr/>
            </a:lvl1pPr>
          </a:lstStyle>
          <a:p>
            <a:r>
              <a:rPr lang="en-US" dirty="0"/>
              <a:t>Comparison layout</a:t>
            </a:r>
          </a:p>
        </p:txBody>
      </p:sp>
      <p:sp>
        <p:nvSpPr>
          <p:cNvPr id="3" name="Text Placeholder 2">
            <a:extLst>
              <a:ext uri="{FF2B5EF4-FFF2-40B4-BE49-F238E27FC236}">
                <a16:creationId xmlns:a16="http://schemas.microsoft.com/office/drawing/2014/main" id="{4447F764-8D3D-4D65-9DEE-EB4D76A91939}"/>
              </a:ext>
            </a:extLst>
          </p:cNvPr>
          <p:cNvSpPr>
            <a:spLocks noGrp="1"/>
          </p:cNvSpPr>
          <p:nvPr>
            <p:ph type="body" idx="1" hasCustomPrompt="1"/>
          </p:nvPr>
        </p:nvSpPr>
        <p:spPr>
          <a:xfrm>
            <a:off x="304800" y="1496306"/>
            <a:ext cx="5676897" cy="480131"/>
          </a:xfr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a:t>
            </a:r>
          </a:p>
        </p:txBody>
      </p:sp>
      <p:sp>
        <p:nvSpPr>
          <p:cNvPr id="4" name="Content Placeholder 3">
            <a:extLst>
              <a:ext uri="{FF2B5EF4-FFF2-40B4-BE49-F238E27FC236}">
                <a16:creationId xmlns:a16="http://schemas.microsoft.com/office/drawing/2014/main" id="{1FFD69C2-FBB8-4670-938B-F05693537C12}"/>
              </a:ext>
            </a:extLst>
          </p:cNvPr>
          <p:cNvSpPr>
            <a:spLocks noGrp="1"/>
          </p:cNvSpPr>
          <p:nvPr>
            <p:ph sz="half" idx="2" hasCustomPrompt="1"/>
          </p:nvPr>
        </p:nvSpPr>
        <p:spPr>
          <a:xfrm>
            <a:off x="304800" y="1989137"/>
            <a:ext cx="5676897" cy="1855893"/>
          </a:xfrm>
        </p:spPr>
        <p:txBody>
          <a:bodyPr/>
          <a:lstStyle>
            <a:lvl1pPr marL="0" indent="0">
              <a:buNone/>
              <a:defRPr sz="2400"/>
            </a:lvl1pPr>
            <a:lvl2pPr marL="228600" indent="0">
              <a:buNone/>
              <a:defRPr sz="2000"/>
            </a:lvl2pPr>
            <a:lvl3pPr marL="457200" indent="0">
              <a:buNone/>
              <a:defRPr sz="1800"/>
            </a:lvl3pPr>
            <a:lvl4pPr marL="685800" indent="0">
              <a:buNone/>
              <a:defRPr sz="1600"/>
            </a:lvl4pPr>
            <a:lvl5pPr marL="685800" indent="0">
              <a:buNone/>
              <a:defRPr sz="1600"/>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122A0D-CA84-4D80-B7CB-26EC3C0607BA}"/>
              </a:ext>
            </a:extLst>
          </p:cNvPr>
          <p:cNvSpPr>
            <a:spLocks noGrp="1"/>
          </p:cNvSpPr>
          <p:nvPr>
            <p:ph type="body" sz="quarter" idx="3" hasCustomPrompt="1"/>
          </p:nvPr>
        </p:nvSpPr>
        <p:spPr>
          <a:xfrm>
            <a:off x="6210303" y="1496306"/>
            <a:ext cx="5676897" cy="480131"/>
          </a:xfr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a:t>
            </a:r>
          </a:p>
        </p:txBody>
      </p:sp>
      <p:sp>
        <p:nvSpPr>
          <p:cNvPr id="6" name="Content Placeholder 5">
            <a:extLst>
              <a:ext uri="{FF2B5EF4-FFF2-40B4-BE49-F238E27FC236}">
                <a16:creationId xmlns:a16="http://schemas.microsoft.com/office/drawing/2014/main" id="{7521A746-02E0-4C53-AAE0-D0AE61EBDA6B}"/>
              </a:ext>
            </a:extLst>
          </p:cNvPr>
          <p:cNvSpPr>
            <a:spLocks noGrp="1"/>
          </p:cNvSpPr>
          <p:nvPr>
            <p:ph sz="quarter" idx="4" hasCustomPrompt="1"/>
          </p:nvPr>
        </p:nvSpPr>
        <p:spPr>
          <a:xfrm>
            <a:off x="6210303" y="1989137"/>
            <a:ext cx="5676896" cy="1855893"/>
          </a:xfrm>
        </p:spPr>
        <p:txBody>
          <a:bodyPr/>
          <a:lstStyle>
            <a:lvl1pPr marL="0" indent="0">
              <a:buNone/>
              <a:defRPr sz="2400"/>
            </a:lvl1pPr>
            <a:lvl2pPr marL="228600" indent="0">
              <a:buNone/>
              <a:defRPr sz="2000"/>
            </a:lvl2pPr>
            <a:lvl3pPr marL="457200" indent="0">
              <a:buNone/>
              <a:defRPr sz="1800"/>
            </a:lvl3pPr>
            <a:lvl4pPr marL="685800" indent="0">
              <a:buNone/>
              <a:defRPr sz="1600"/>
            </a:lvl4pPr>
            <a:lvl5pPr marL="685800" indent="0">
              <a:buNone/>
              <a:defRPr sz="1600"/>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08810728-B224-4508-AF7A-582B502775E4}"/>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8FFFF44-4C24-45D7-A473-220E2EAE055E}"/>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4428605"/>
      </p:ext>
    </p:extLst>
  </p:cSld>
  <p:clrMapOvr>
    <a:masterClrMapping/>
  </p:clrMapOvr>
  <p:transition>
    <p:fade/>
  </p:transition>
  <p:extLst>
    <p:ext uri="{DCECCB84-F9BA-43D5-87BE-67443E8EF086}">
      <p15:sldGuideLst xmlns:p15="http://schemas.microsoft.com/office/powerpoint/2012/main">
        <p15:guide id="3" pos="3768" userDrawn="1">
          <p15:clr>
            <a:srgbClr val="FBAE40"/>
          </p15:clr>
        </p15:guide>
        <p15:guide id="4" pos="391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EC130-06E7-4370-BE1F-6B09EE729241}"/>
              </a:ext>
            </a:extLst>
          </p:cNvPr>
          <p:cNvSpPr>
            <a:spLocks noGrp="1"/>
          </p:cNvSpPr>
          <p:nvPr>
            <p:ph type="title" hasCustomPrompt="1"/>
          </p:nvPr>
        </p:nvSpPr>
        <p:spPr>
          <a:xfrm>
            <a:off x="304800" y="304800"/>
            <a:ext cx="4152900" cy="1181100"/>
          </a:xfrm>
        </p:spPr>
        <p:txBody>
          <a:bodyPr anchor="t"/>
          <a:lstStyle>
            <a:lvl1pPr>
              <a:defRPr sz="4000"/>
            </a:lvl1pPr>
          </a:lstStyle>
          <a:p>
            <a:r>
              <a:rPr lang="en-US" dirty="0"/>
              <a:t>Content with caption layout</a:t>
            </a:r>
          </a:p>
        </p:txBody>
      </p:sp>
      <p:sp>
        <p:nvSpPr>
          <p:cNvPr id="3" name="Content Placeholder 2">
            <a:extLst>
              <a:ext uri="{FF2B5EF4-FFF2-40B4-BE49-F238E27FC236}">
                <a16:creationId xmlns:a16="http://schemas.microsoft.com/office/drawing/2014/main" id="{BD4425BD-017D-469D-AB54-06E3E3BCCBA6}"/>
              </a:ext>
            </a:extLst>
          </p:cNvPr>
          <p:cNvSpPr>
            <a:spLocks noGrp="1"/>
          </p:cNvSpPr>
          <p:nvPr>
            <p:ph idx="1" hasCustomPrompt="1"/>
          </p:nvPr>
        </p:nvSpPr>
        <p:spPr>
          <a:xfrm>
            <a:off x="5029200" y="304799"/>
            <a:ext cx="6858000" cy="5905501"/>
          </a:xfrm>
        </p:spPr>
        <p:txBody>
          <a:bodyPr>
            <a:noAutofit/>
          </a:bodyPr>
          <a:lstStyle>
            <a:lvl1pPr marL="0" indent="0">
              <a:buNone/>
              <a:defRPr sz="2800"/>
            </a:lvl1pPr>
            <a:lvl2pPr marL="228600" indent="0">
              <a:buNone/>
              <a:defRPr sz="2400"/>
            </a:lvl2pPr>
            <a:lvl3pPr marL="457200" indent="0">
              <a:buNone/>
              <a:defRPr sz="2000"/>
            </a:lvl3pPr>
            <a:lvl4pPr marL="685800" indent="0">
              <a:buNone/>
              <a:defRPr sz="1800"/>
            </a:lvl4pPr>
            <a:lvl5pPr marL="685800" indent="0">
              <a:buNone/>
              <a:defRPr sz="1800"/>
            </a:lvl5pPr>
            <a:lvl6pPr>
              <a:defRPr sz="2000"/>
            </a:lvl6pPr>
            <a:lvl7pPr>
              <a:defRPr sz="2000"/>
            </a:lvl7pPr>
            <a:lvl8pPr>
              <a:defRPr sz="2000"/>
            </a:lvl8pPr>
            <a:lvl9pPr>
              <a:defRPr sz="2000"/>
            </a:lvl9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24C1E26-36AF-47C4-ABA4-2D427A11BDAC}"/>
              </a:ext>
            </a:extLst>
          </p:cNvPr>
          <p:cNvSpPr>
            <a:spLocks noGrp="1"/>
          </p:cNvSpPr>
          <p:nvPr>
            <p:ph type="body" sz="half" idx="2" hasCustomPrompt="1"/>
          </p:nvPr>
        </p:nvSpPr>
        <p:spPr>
          <a:xfrm>
            <a:off x="304800" y="2181224"/>
            <a:ext cx="4152900" cy="40290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description</a:t>
            </a:r>
          </a:p>
        </p:txBody>
      </p:sp>
      <p:sp>
        <p:nvSpPr>
          <p:cNvPr id="5" name="Rectangle 4">
            <a:extLst>
              <a:ext uri="{FF2B5EF4-FFF2-40B4-BE49-F238E27FC236}">
                <a16:creationId xmlns:a16="http://schemas.microsoft.com/office/drawing/2014/main" id="{71B2424A-CFF6-43C4-97D0-B0F247D23F77}"/>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BF839C6-2A13-467C-8C29-41B6D2B18516}"/>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8784356"/>
      </p:ext>
    </p:extLst>
  </p:cSld>
  <p:clrMapOvr>
    <a:masterClrMapping/>
  </p:clrMapOvr>
  <p:transition>
    <p:fade/>
  </p:transition>
  <p:extLst>
    <p:ext uri="{DCECCB84-F9BA-43D5-87BE-67443E8EF086}">
      <p15:sldGuideLst xmlns:p15="http://schemas.microsoft.com/office/powerpoint/2012/main">
        <p15:guide id="4" pos="2808" userDrawn="1">
          <p15:clr>
            <a:srgbClr val="FBAE40"/>
          </p15:clr>
        </p15:guide>
        <p15:guide id="5" orient="horz" pos="1368" userDrawn="1">
          <p15:clr>
            <a:srgbClr val="FBAE40"/>
          </p15:clr>
        </p15:guide>
        <p15:guide id="6" pos="316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988CF-49CB-49EE-AEAE-AF86931C7892}"/>
              </a:ext>
            </a:extLst>
          </p:cNvPr>
          <p:cNvSpPr>
            <a:spLocks noGrp="1"/>
          </p:cNvSpPr>
          <p:nvPr>
            <p:ph type="title" hasCustomPrompt="1"/>
          </p:nvPr>
        </p:nvSpPr>
        <p:spPr>
          <a:xfrm>
            <a:off x="304800" y="304800"/>
            <a:ext cx="4152900" cy="1181100"/>
          </a:xfrm>
        </p:spPr>
        <p:txBody>
          <a:bodyPr anchor="t"/>
          <a:lstStyle>
            <a:lvl1pPr>
              <a:defRPr sz="4000"/>
            </a:lvl1pPr>
          </a:lstStyle>
          <a:p>
            <a:r>
              <a:rPr lang="en-US" dirty="0"/>
              <a:t>Picture with caption layout</a:t>
            </a:r>
          </a:p>
        </p:txBody>
      </p:sp>
      <p:sp>
        <p:nvSpPr>
          <p:cNvPr id="3" name="Picture Placeholder 2">
            <a:extLst>
              <a:ext uri="{FF2B5EF4-FFF2-40B4-BE49-F238E27FC236}">
                <a16:creationId xmlns:a16="http://schemas.microsoft.com/office/drawing/2014/main" id="{C4FCFB70-4D2B-4A5F-B5F1-1904D4D48BFB}"/>
              </a:ext>
            </a:extLst>
          </p:cNvPr>
          <p:cNvSpPr>
            <a:spLocks noGrp="1"/>
          </p:cNvSpPr>
          <p:nvPr>
            <p:ph type="pic" idx="1" hasCustomPrompt="1"/>
          </p:nvPr>
        </p:nvSpPr>
        <p:spPr>
          <a:xfrm>
            <a:off x="5029200" y="304799"/>
            <a:ext cx="6858000" cy="5905501"/>
          </a:xfrm>
        </p:spPr>
        <p:txBody>
          <a:bodyPr anchor="ctr">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image</a:t>
            </a:r>
            <a:br>
              <a:rPr lang="en-US" dirty="0"/>
            </a:br>
            <a:br>
              <a:rPr lang="en-US" dirty="0"/>
            </a:br>
            <a:endParaRPr lang="en-US" dirty="0"/>
          </a:p>
        </p:txBody>
      </p:sp>
      <p:sp>
        <p:nvSpPr>
          <p:cNvPr id="4" name="Text Placeholder 3">
            <a:extLst>
              <a:ext uri="{FF2B5EF4-FFF2-40B4-BE49-F238E27FC236}">
                <a16:creationId xmlns:a16="http://schemas.microsoft.com/office/drawing/2014/main" id="{5334DB1E-5222-413E-A157-09D2D7B06BED}"/>
              </a:ext>
            </a:extLst>
          </p:cNvPr>
          <p:cNvSpPr>
            <a:spLocks noGrp="1"/>
          </p:cNvSpPr>
          <p:nvPr>
            <p:ph type="body" sz="half" idx="2" hasCustomPrompt="1"/>
          </p:nvPr>
        </p:nvSpPr>
        <p:spPr>
          <a:xfrm>
            <a:off x="304800" y="2181224"/>
            <a:ext cx="4152900" cy="40290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description</a:t>
            </a:r>
          </a:p>
        </p:txBody>
      </p:sp>
      <p:sp>
        <p:nvSpPr>
          <p:cNvPr id="5" name="Rectangle 4">
            <a:extLst>
              <a:ext uri="{FF2B5EF4-FFF2-40B4-BE49-F238E27FC236}">
                <a16:creationId xmlns:a16="http://schemas.microsoft.com/office/drawing/2014/main" id="{8ADCFCBE-C7B0-4C51-AC01-72DDEF0A6AF3}"/>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FFBCF5B-2C95-4B1A-A767-C09F4AAC260A}"/>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067131"/>
      </p:ext>
    </p:extLst>
  </p:cSld>
  <p:clrMapOvr>
    <a:masterClrMapping/>
  </p:clrMapOvr>
  <p:transition>
    <p:fade/>
  </p:transition>
  <p:extLst>
    <p:ext uri="{DCECCB84-F9BA-43D5-87BE-67443E8EF086}">
      <p15:sldGuideLst xmlns:p15="http://schemas.microsoft.com/office/powerpoint/2012/main">
        <p15:guide id="4" pos="2808" userDrawn="1">
          <p15:clr>
            <a:srgbClr val="FBAE40"/>
          </p15:clr>
        </p15:guide>
        <p15:guide id="5" orient="horz" pos="1368" userDrawn="1">
          <p15:clr>
            <a:srgbClr val="FBAE40"/>
          </p15:clr>
        </p15:guide>
        <p15:guide id="6" pos="316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AB7E1DC-9A6B-4898-A3B4-9DEAFEF21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A4B92D1-BD95-4ACC-9E97-FE9B372B651C}"/>
              </a:ext>
            </a:extLst>
          </p:cNvPr>
          <p:cNvSpPr txBox="1"/>
          <p:nvPr/>
        </p:nvSpPr>
        <p:spPr bwMode="white">
          <a:xfrm>
            <a:off x="133351" y="1738406"/>
            <a:ext cx="8413750" cy="1079500"/>
          </a:xfrm>
          <a:prstGeom prst="rect">
            <a:avLst/>
          </a:prstGeom>
          <a:noFill/>
        </p:spPr>
        <p:txBody>
          <a:bodyPr lIns="182880" tIns="91440" rIns="146304" bIns="9144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stStyle>
          <a:p>
            <a:pPr eaLnBrk="1" fontAlgn="auto" hangingPunct="1">
              <a:spcAft>
                <a:spcPts val="0"/>
              </a:spcAft>
              <a:defRPr/>
            </a:pPr>
            <a:r>
              <a:rPr sz="6600" b="1" i="0" spc="-300" dirty="0">
                <a:solidFill>
                  <a:schemeClr val="tx1"/>
                </a:solidFill>
                <a:latin typeface="Amazon Ember Display Heavy" panose="020F0603020204020204" pitchFamily="34" charset="0"/>
                <a:ea typeface="Amazon Ember Display Heavy" panose="020F0603020204020204" pitchFamily="34" charset="0"/>
                <a:cs typeface="Amazon Ember Display Heavy" panose="020F0603020204020204" pitchFamily="34" charset="0"/>
              </a:rPr>
              <a:t>Thank you!</a:t>
            </a:r>
          </a:p>
        </p:txBody>
      </p:sp>
      <p:pic>
        <p:nvPicPr>
          <p:cNvPr id="8" name="Picture 7">
            <a:extLst>
              <a:ext uri="{FF2B5EF4-FFF2-40B4-BE49-F238E27FC236}">
                <a16:creationId xmlns:a16="http://schemas.microsoft.com/office/drawing/2014/main" id="{8B21B02A-09DA-4678-9E65-F32C11DF4430}"/>
              </a:ext>
            </a:extLst>
          </p:cNvPr>
          <p:cNvPicPr>
            <a:picLocks noChangeAspect="1"/>
          </p:cNvPicPr>
          <p:nvPr/>
        </p:nvPicPr>
        <p:blipFill>
          <a:blip r:embed="rId3"/>
          <a:srcRect/>
          <a:stretch/>
        </p:blipFill>
        <p:spPr>
          <a:xfrm>
            <a:off x="292501" y="6428661"/>
            <a:ext cx="388818" cy="219592"/>
          </a:xfrm>
          <a:prstGeom prst="rect">
            <a:avLst/>
          </a:prstGeom>
        </p:spPr>
      </p:pic>
      <p:sp>
        <p:nvSpPr>
          <p:cNvPr id="9" name="TextBox 3">
            <a:extLst>
              <a:ext uri="{FF2B5EF4-FFF2-40B4-BE49-F238E27FC236}">
                <a16:creationId xmlns:a16="http://schemas.microsoft.com/office/drawing/2014/main" id="{408A370D-82D9-46EE-9BFE-A0195797ED61}"/>
              </a:ext>
            </a:extLst>
          </p:cNvPr>
          <p:cNvSpPr txBox="1">
            <a:spLocks noChangeArrowheads="1"/>
          </p:cNvSpPr>
          <p:nvPr/>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2023, Amazon Web Services, Inc. or its affiliates. All rights reserved.</a:t>
            </a:r>
          </a:p>
        </p:txBody>
      </p:sp>
      <p:sp>
        <p:nvSpPr>
          <p:cNvPr id="11" name="Text Placeholder 10">
            <a:extLst>
              <a:ext uri="{FF2B5EF4-FFF2-40B4-BE49-F238E27FC236}">
                <a16:creationId xmlns:a16="http://schemas.microsoft.com/office/drawing/2014/main" id="{71881157-0DF8-49E6-B684-3E8FD245EE8E}"/>
              </a:ext>
            </a:extLst>
          </p:cNvPr>
          <p:cNvSpPr>
            <a:spLocks noGrp="1"/>
          </p:cNvSpPr>
          <p:nvPr>
            <p:ph type="body" sz="quarter" idx="10" hasCustomPrompt="1"/>
          </p:nvPr>
        </p:nvSpPr>
        <p:spPr>
          <a:xfrm>
            <a:off x="431800" y="3453368"/>
            <a:ext cx="3429000" cy="369332"/>
          </a:xfrm>
        </p:spPr>
        <p:txBody>
          <a:bodyPr anchor="b"/>
          <a:lstStyle>
            <a:lvl1pPr marL="0" indent="0">
              <a:buNone/>
              <a:defRPr sz="2000" b="1"/>
            </a:lvl1pPr>
          </a:lstStyle>
          <a:p>
            <a:pPr lvl="0"/>
            <a:r>
              <a:rPr lang="en-US" dirty="0"/>
              <a:t>Speaker name</a:t>
            </a:r>
          </a:p>
        </p:txBody>
      </p:sp>
      <p:sp>
        <p:nvSpPr>
          <p:cNvPr id="13" name="Text Placeholder 12">
            <a:extLst>
              <a:ext uri="{FF2B5EF4-FFF2-40B4-BE49-F238E27FC236}">
                <a16:creationId xmlns:a16="http://schemas.microsoft.com/office/drawing/2014/main" id="{EA2927B3-63A9-43F6-91E9-B153F0DF34DC}"/>
              </a:ext>
            </a:extLst>
          </p:cNvPr>
          <p:cNvSpPr>
            <a:spLocks noGrp="1"/>
          </p:cNvSpPr>
          <p:nvPr>
            <p:ph type="body" sz="quarter" idx="11" hasCustomPrompt="1"/>
          </p:nvPr>
        </p:nvSpPr>
        <p:spPr>
          <a:xfrm>
            <a:off x="431800" y="3835400"/>
            <a:ext cx="3429000" cy="1128486"/>
          </a:xfrm>
        </p:spPr>
        <p:txBody>
          <a:bodyPr>
            <a:noAutofit/>
          </a:bodyPr>
          <a:lstStyle>
            <a:lvl1pPr marL="0" indent="0">
              <a:spcAft>
                <a:spcPts val="600"/>
              </a:spcAft>
              <a:buNone/>
              <a:defRPr sz="1800"/>
            </a:lvl1pPr>
          </a:lstStyle>
          <a:p>
            <a:pPr lvl="0"/>
            <a:r>
              <a:rPr lang="en-US" dirty="0"/>
              <a:t>Speaker contact info (such as email or socials)</a:t>
            </a:r>
          </a:p>
        </p:txBody>
      </p:sp>
      <p:sp>
        <p:nvSpPr>
          <p:cNvPr id="14" name="Text Placeholder 10">
            <a:extLst>
              <a:ext uri="{FF2B5EF4-FFF2-40B4-BE49-F238E27FC236}">
                <a16:creationId xmlns:a16="http://schemas.microsoft.com/office/drawing/2014/main" id="{25647617-D370-4344-8A52-A50356181DAE}"/>
              </a:ext>
            </a:extLst>
          </p:cNvPr>
          <p:cNvSpPr>
            <a:spLocks noGrp="1"/>
          </p:cNvSpPr>
          <p:nvPr>
            <p:ph type="body" sz="quarter" idx="12" hasCustomPrompt="1"/>
          </p:nvPr>
        </p:nvSpPr>
        <p:spPr>
          <a:xfrm>
            <a:off x="4075949" y="3453368"/>
            <a:ext cx="3429000" cy="369332"/>
          </a:xfrm>
        </p:spPr>
        <p:txBody>
          <a:bodyPr anchor="b"/>
          <a:lstStyle>
            <a:lvl1pPr marL="0" indent="0">
              <a:buNone/>
              <a:defRPr sz="2000" b="1"/>
            </a:lvl1pPr>
          </a:lstStyle>
          <a:p>
            <a:pPr lvl="0"/>
            <a:r>
              <a:rPr lang="en-US" dirty="0"/>
              <a:t>Speaker name</a:t>
            </a:r>
          </a:p>
        </p:txBody>
      </p:sp>
      <p:sp>
        <p:nvSpPr>
          <p:cNvPr id="15" name="Text Placeholder 10">
            <a:extLst>
              <a:ext uri="{FF2B5EF4-FFF2-40B4-BE49-F238E27FC236}">
                <a16:creationId xmlns:a16="http://schemas.microsoft.com/office/drawing/2014/main" id="{901E06BA-A855-4482-AB73-94B5EFBA8420}"/>
              </a:ext>
            </a:extLst>
          </p:cNvPr>
          <p:cNvSpPr>
            <a:spLocks noGrp="1"/>
          </p:cNvSpPr>
          <p:nvPr>
            <p:ph type="body" sz="quarter" idx="13" hasCustomPrompt="1"/>
          </p:nvPr>
        </p:nvSpPr>
        <p:spPr>
          <a:xfrm>
            <a:off x="7720100" y="3453368"/>
            <a:ext cx="3429000" cy="369332"/>
          </a:xfrm>
        </p:spPr>
        <p:txBody>
          <a:bodyPr anchor="b"/>
          <a:lstStyle>
            <a:lvl1pPr marL="0" indent="0">
              <a:buNone/>
              <a:defRPr sz="2000" b="1"/>
            </a:lvl1pPr>
          </a:lstStyle>
          <a:p>
            <a:pPr lvl="0"/>
            <a:r>
              <a:rPr lang="en-US" dirty="0"/>
              <a:t>Speaker name</a:t>
            </a:r>
          </a:p>
        </p:txBody>
      </p:sp>
      <p:sp>
        <p:nvSpPr>
          <p:cNvPr id="16" name="Text Placeholder 12">
            <a:extLst>
              <a:ext uri="{FF2B5EF4-FFF2-40B4-BE49-F238E27FC236}">
                <a16:creationId xmlns:a16="http://schemas.microsoft.com/office/drawing/2014/main" id="{167C7A81-0FAF-4B91-8CE3-3CB926ABA277}"/>
              </a:ext>
            </a:extLst>
          </p:cNvPr>
          <p:cNvSpPr>
            <a:spLocks noGrp="1"/>
          </p:cNvSpPr>
          <p:nvPr>
            <p:ph type="body" sz="quarter" idx="14" hasCustomPrompt="1"/>
          </p:nvPr>
        </p:nvSpPr>
        <p:spPr>
          <a:xfrm>
            <a:off x="4075949" y="3835400"/>
            <a:ext cx="3429000" cy="1128486"/>
          </a:xfrm>
        </p:spPr>
        <p:txBody>
          <a:bodyPr>
            <a:noAutofit/>
          </a:bodyPr>
          <a:lstStyle>
            <a:lvl1pPr marL="0" indent="0">
              <a:spcAft>
                <a:spcPts val="600"/>
              </a:spcAft>
              <a:buNone/>
              <a:defRPr sz="1800"/>
            </a:lvl1pPr>
          </a:lstStyle>
          <a:p>
            <a:pPr lvl="0"/>
            <a:r>
              <a:rPr lang="en-US" dirty="0"/>
              <a:t>Speaker contact info (such as email or socials)</a:t>
            </a:r>
          </a:p>
        </p:txBody>
      </p:sp>
      <p:sp>
        <p:nvSpPr>
          <p:cNvPr id="17" name="Text Placeholder 12">
            <a:extLst>
              <a:ext uri="{FF2B5EF4-FFF2-40B4-BE49-F238E27FC236}">
                <a16:creationId xmlns:a16="http://schemas.microsoft.com/office/drawing/2014/main" id="{69E66DAE-B2A2-4775-9B21-0BED6B9C887E}"/>
              </a:ext>
            </a:extLst>
          </p:cNvPr>
          <p:cNvSpPr>
            <a:spLocks noGrp="1"/>
          </p:cNvSpPr>
          <p:nvPr>
            <p:ph type="body" sz="quarter" idx="15" hasCustomPrompt="1"/>
          </p:nvPr>
        </p:nvSpPr>
        <p:spPr>
          <a:xfrm>
            <a:off x="7720100" y="3835400"/>
            <a:ext cx="3429000" cy="1128486"/>
          </a:xfrm>
        </p:spPr>
        <p:txBody>
          <a:bodyPr>
            <a:noAutofit/>
          </a:bodyPr>
          <a:lstStyle>
            <a:lvl1pPr marL="0" indent="0">
              <a:spcAft>
                <a:spcPts val="600"/>
              </a:spcAft>
              <a:buNone/>
              <a:defRPr sz="1800"/>
            </a:lvl1pPr>
          </a:lstStyle>
          <a:p>
            <a:pPr lvl="0"/>
            <a:r>
              <a:rPr lang="en-US" dirty="0"/>
              <a:t>Speaker contact info (such as email or socials)</a:t>
            </a:r>
          </a:p>
        </p:txBody>
      </p:sp>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660868"/>
            <a:ext cx="12192000" cy="638175"/>
          </a:xfrm>
        </p:spPr>
        <p:txBody>
          <a:bodyPr/>
          <a:lstStyle>
            <a:lvl1pPr>
              <a:defRPr>
                <a:solidFill>
                  <a:schemeClr val="bg1">
                    <a:lumMod val="65000"/>
                    <a:lumOff val="35000"/>
                  </a:schemeClr>
                </a:solidFill>
              </a:defRPr>
            </a:lvl1pPr>
          </a:lstStyle>
          <a:p>
            <a:r>
              <a:rPr lang="en-US" dirty="0"/>
              <a:t>Thank you layout</a:t>
            </a:r>
          </a:p>
        </p:txBody>
      </p:sp>
      <p:grpSp>
        <p:nvGrpSpPr>
          <p:cNvPr id="44" name="Group 43">
            <a:extLst>
              <a:ext uri="{FF2B5EF4-FFF2-40B4-BE49-F238E27FC236}">
                <a16:creationId xmlns:a16="http://schemas.microsoft.com/office/drawing/2014/main" id="{988D1684-E69B-4BF1-956C-4600D33ED7E6}"/>
              </a:ext>
            </a:extLst>
          </p:cNvPr>
          <p:cNvGrpSpPr/>
          <p:nvPr/>
        </p:nvGrpSpPr>
        <p:grpSpPr>
          <a:xfrm>
            <a:off x="7232650" y="1769509"/>
            <a:ext cx="4961114" cy="1039336"/>
            <a:chOff x="7232650" y="1769509"/>
            <a:chExt cx="4961114" cy="1039336"/>
          </a:xfrm>
        </p:grpSpPr>
        <p:sp>
          <p:nvSpPr>
            <p:cNvPr id="45" name="Oval 44">
              <a:extLst>
                <a:ext uri="{FF2B5EF4-FFF2-40B4-BE49-F238E27FC236}">
                  <a16:creationId xmlns:a16="http://schemas.microsoft.com/office/drawing/2014/main" id="{D8C82193-EFD3-4D2B-8782-3EDF896DF0BA}"/>
                </a:ext>
              </a:extLst>
            </p:cNvPr>
            <p:cNvSpPr/>
            <p:nvPr/>
          </p:nvSpPr>
          <p:spPr bwMode="auto">
            <a:xfrm>
              <a:off x="7232650" y="1872748"/>
              <a:ext cx="832859" cy="832859"/>
            </a:xfrm>
            <a:prstGeom prst="ellipse">
              <a:avLst/>
            </a:prstGeom>
            <a:solidFill>
              <a:srgbClr val="5600C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91440" rIns="0" bIns="0" anchor="ctr"/>
            <a:lstStyle/>
            <a:p>
              <a:pPr algn="ctr" defTabSz="932472" eaLnBrk="1" hangingPunct="1">
                <a:lnSpc>
                  <a:spcPct val="90000"/>
                </a:lnSpc>
                <a:defRPr/>
              </a:pPr>
              <a:endParaRPr lang="en-US" sz="5400" b="1" dirty="0">
                <a:solidFill>
                  <a:schemeClr val="tx1"/>
                </a:solidFill>
                <a:ea typeface="Amazon Ember Display" panose="020F0603020204020204" pitchFamily="34" charset="0"/>
                <a:cs typeface="Amazon Ember Display" panose="020F0603020204020204" pitchFamily="34" charset="0"/>
              </a:endParaRPr>
            </a:p>
          </p:txBody>
        </p:sp>
        <p:sp>
          <p:nvSpPr>
            <p:cNvPr id="46" name="Rectangle 45">
              <a:extLst>
                <a:ext uri="{FF2B5EF4-FFF2-40B4-BE49-F238E27FC236}">
                  <a16:creationId xmlns:a16="http://schemas.microsoft.com/office/drawing/2014/main" id="{8ABEEF64-4B8B-48D3-8E0D-D506F4A5202A}"/>
                </a:ext>
              </a:extLst>
            </p:cNvPr>
            <p:cNvSpPr/>
            <p:nvPr/>
          </p:nvSpPr>
          <p:spPr>
            <a:xfrm>
              <a:off x="7637646" y="1872748"/>
              <a:ext cx="4556118" cy="832859"/>
            </a:xfrm>
            <a:prstGeom prst="rect">
              <a:avLst/>
            </a:prstGeom>
            <a:gradFill flip="none" rotWithShape="1">
              <a:gsLst>
                <a:gs pos="57000">
                  <a:srgbClr val="D42994"/>
                </a:gs>
                <a:gs pos="100000">
                  <a:schemeClr val="accent1"/>
                </a:gs>
                <a:gs pos="17000">
                  <a:srgbClr val="5600C2"/>
                </a:gs>
              </a:gsLst>
              <a:lin ang="144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828800" rIns="182880" rtlCol="0" anchor="ctr"/>
            <a:lstStyle/>
            <a:p>
              <a:pPr lvl="0">
                <a:lnSpc>
                  <a:spcPct val="80000"/>
                </a:lnSpc>
              </a:pPr>
              <a:endParaRPr lang="en-US" sz="1600" dirty="0">
                <a:solidFill>
                  <a:schemeClr val="bg1"/>
                </a:solidFill>
                <a:cs typeface="Amazon Ember Display" panose="020F0603020204020204" pitchFamily="34" charset="0"/>
              </a:endParaRPr>
            </a:p>
          </p:txBody>
        </p:sp>
        <p:sp>
          <p:nvSpPr>
            <p:cNvPr id="47" name="TextBox 46">
              <a:extLst>
                <a:ext uri="{FF2B5EF4-FFF2-40B4-BE49-F238E27FC236}">
                  <a16:creationId xmlns:a16="http://schemas.microsoft.com/office/drawing/2014/main" id="{F6735EC7-4D84-436F-BE95-44BBDD0DE566}"/>
                </a:ext>
              </a:extLst>
            </p:cNvPr>
            <p:cNvSpPr txBox="1"/>
            <p:nvPr/>
          </p:nvSpPr>
          <p:spPr>
            <a:xfrm>
              <a:off x="8594726" y="1900795"/>
              <a:ext cx="3394181" cy="794064"/>
            </a:xfrm>
            <a:prstGeom prst="rect">
              <a:avLst/>
            </a:prstGeom>
            <a:noFill/>
          </p:spPr>
          <p:txBody>
            <a:bodyPr wrap="square" lIns="182880" tIns="146304" rIns="182880" bIns="146304" rtlCol="0">
              <a:spAutoFit/>
            </a:bodyPr>
            <a:lstStyle/>
            <a:p>
              <a:pPr algn="l">
                <a:lnSpc>
                  <a:spcPct val="90000"/>
                </a:lnSpc>
                <a:spcAft>
                  <a:spcPts val="1800"/>
                </a:spcAft>
              </a:pPr>
              <a:r>
                <a:rPr lang="en-US" sz="1800" b="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Please complete the session survey in the </a:t>
              </a:r>
              <a:r>
                <a:rPr lang="en-US" sz="1800" b="0" u="none"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mobile app</a:t>
              </a:r>
            </a:p>
          </p:txBody>
        </p:sp>
        <p:pic>
          <p:nvPicPr>
            <p:cNvPr id="48" name="Graphic 47">
              <a:extLst>
                <a:ext uri="{FF2B5EF4-FFF2-40B4-BE49-F238E27FC236}">
                  <a16:creationId xmlns:a16="http://schemas.microsoft.com/office/drawing/2014/main" id="{AB4E0B87-EA7D-427C-8B28-C2C130B34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11809" y="1769509"/>
              <a:ext cx="1039336" cy="1039336"/>
            </a:xfrm>
            <a:prstGeom prst="rect">
              <a:avLst/>
            </a:prstGeom>
          </p:spPr>
        </p:pic>
      </p:grpSp>
      <p:pic>
        <p:nvPicPr>
          <p:cNvPr id="19" name="Picture 18">
            <a:extLst>
              <a:ext uri="{FF2B5EF4-FFF2-40B4-BE49-F238E27FC236}">
                <a16:creationId xmlns:a16="http://schemas.microsoft.com/office/drawing/2014/main" id="{A9E60BB9-8474-4E96-A60F-686BA3E89F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a:extLst>
              <a:ext uri="{FF2B5EF4-FFF2-40B4-BE49-F238E27FC236}">
                <a16:creationId xmlns:a16="http://schemas.microsoft.com/office/drawing/2014/main" id="{01062FF8-A31F-4435-8161-8EAE108ECB86}"/>
              </a:ext>
            </a:extLst>
          </p:cNvPr>
          <p:cNvSpPr txBox="1"/>
          <p:nvPr userDrawn="1"/>
        </p:nvSpPr>
        <p:spPr bwMode="white">
          <a:xfrm>
            <a:off x="133351" y="1738406"/>
            <a:ext cx="8413750" cy="1079500"/>
          </a:xfrm>
          <a:prstGeom prst="rect">
            <a:avLst/>
          </a:prstGeom>
          <a:noFill/>
        </p:spPr>
        <p:txBody>
          <a:bodyPr lIns="182880" tIns="91440" rIns="146304" bIns="9144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stStyle>
          <a:p>
            <a:pPr eaLnBrk="1" fontAlgn="auto" hangingPunct="1">
              <a:spcAft>
                <a:spcPts val="0"/>
              </a:spcAft>
              <a:defRPr/>
            </a:pPr>
            <a:r>
              <a:rPr sz="6600" b="1" i="0" spc="-300" dirty="0">
                <a:solidFill>
                  <a:schemeClr val="tx1"/>
                </a:solidFill>
                <a:latin typeface="Amazon Ember Display Heavy" panose="020F0603020204020204" pitchFamily="34" charset="0"/>
                <a:ea typeface="Amazon Ember Display Heavy" panose="020F0603020204020204" pitchFamily="34" charset="0"/>
                <a:cs typeface="Amazon Ember Display Heavy" panose="020F0603020204020204" pitchFamily="34" charset="0"/>
              </a:rPr>
              <a:t>Thank you!</a:t>
            </a:r>
          </a:p>
        </p:txBody>
      </p:sp>
      <p:pic>
        <p:nvPicPr>
          <p:cNvPr id="21" name="Picture 20">
            <a:extLst>
              <a:ext uri="{FF2B5EF4-FFF2-40B4-BE49-F238E27FC236}">
                <a16:creationId xmlns:a16="http://schemas.microsoft.com/office/drawing/2014/main" id="{D431F0EB-80BC-4764-8E67-ED7BD6FC6894}"/>
              </a:ext>
            </a:extLst>
          </p:cNvPr>
          <p:cNvPicPr>
            <a:picLocks noChangeAspect="1"/>
          </p:cNvPicPr>
          <p:nvPr userDrawn="1"/>
        </p:nvPicPr>
        <p:blipFill>
          <a:blip r:embed="rId3"/>
          <a:srcRect/>
          <a:stretch/>
        </p:blipFill>
        <p:spPr>
          <a:xfrm>
            <a:off x="292501" y="6428661"/>
            <a:ext cx="388818" cy="219592"/>
          </a:xfrm>
          <a:prstGeom prst="rect">
            <a:avLst/>
          </a:prstGeom>
        </p:spPr>
      </p:pic>
      <p:sp>
        <p:nvSpPr>
          <p:cNvPr id="22" name="TextBox 3">
            <a:extLst>
              <a:ext uri="{FF2B5EF4-FFF2-40B4-BE49-F238E27FC236}">
                <a16:creationId xmlns:a16="http://schemas.microsoft.com/office/drawing/2014/main" id="{C5696262-AE4F-47E3-BFD7-5C4965949396}"/>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2023, Amazon Web Services, Inc. or its affiliates. All rights reserved.</a:t>
            </a:r>
          </a:p>
        </p:txBody>
      </p:sp>
      <p:grpSp>
        <p:nvGrpSpPr>
          <p:cNvPr id="23" name="Group 22">
            <a:extLst>
              <a:ext uri="{FF2B5EF4-FFF2-40B4-BE49-F238E27FC236}">
                <a16:creationId xmlns:a16="http://schemas.microsoft.com/office/drawing/2014/main" id="{81AA8351-3EEB-4C60-BC47-B3C262523218}"/>
              </a:ext>
            </a:extLst>
          </p:cNvPr>
          <p:cNvGrpSpPr/>
          <p:nvPr userDrawn="1"/>
        </p:nvGrpSpPr>
        <p:grpSpPr>
          <a:xfrm>
            <a:off x="7232650" y="1769509"/>
            <a:ext cx="4961114" cy="1039336"/>
            <a:chOff x="7232650" y="1769509"/>
            <a:chExt cx="4961114" cy="1039336"/>
          </a:xfrm>
        </p:grpSpPr>
        <p:sp>
          <p:nvSpPr>
            <p:cNvPr id="24" name="Oval 23">
              <a:extLst>
                <a:ext uri="{FF2B5EF4-FFF2-40B4-BE49-F238E27FC236}">
                  <a16:creationId xmlns:a16="http://schemas.microsoft.com/office/drawing/2014/main" id="{6D33152C-786D-46D8-AB0E-1112264E3C19}"/>
                </a:ext>
              </a:extLst>
            </p:cNvPr>
            <p:cNvSpPr/>
            <p:nvPr userDrawn="1"/>
          </p:nvSpPr>
          <p:spPr bwMode="auto">
            <a:xfrm>
              <a:off x="7232650" y="1872748"/>
              <a:ext cx="832859" cy="832859"/>
            </a:xfrm>
            <a:prstGeom prst="ellipse">
              <a:avLst/>
            </a:prstGeom>
            <a:solidFill>
              <a:srgbClr val="5600C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91440" rIns="0" bIns="0" anchor="ctr"/>
            <a:lstStyle/>
            <a:p>
              <a:pPr algn="ctr" defTabSz="932472" eaLnBrk="1" hangingPunct="1">
                <a:lnSpc>
                  <a:spcPct val="90000"/>
                </a:lnSpc>
                <a:defRPr/>
              </a:pPr>
              <a:endParaRPr lang="en-US" sz="5400" b="1" dirty="0">
                <a:solidFill>
                  <a:schemeClr val="tx1"/>
                </a:solidFill>
                <a:ea typeface="Amazon Ember Display" panose="020F0603020204020204" pitchFamily="34" charset="0"/>
                <a:cs typeface="Amazon Ember Display" panose="020F0603020204020204" pitchFamily="34" charset="0"/>
              </a:endParaRPr>
            </a:p>
          </p:txBody>
        </p:sp>
        <p:sp>
          <p:nvSpPr>
            <p:cNvPr id="25" name="Rectangle 24">
              <a:extLst>
                <a:ext uri="{FF2B5EF4-FFF2-40B4-BE49-F238E27FC236}">
                  <a16:creationId xmlns:a16="http://schemas.microsoft.com/office/drawing/2014/main" id="{4E5252D0-E22A-4B71-AE74-00D7D3B240B4}"/>
                </a:ext>
              </a:extLst>
            </p:cNvPr>
            <p:cNvSpPr/>
            <p:nvPr userDrawn="1"/>
          </p:nvSpPr>
          <p:spPr>
            <a:xfrm>
              <a:off x="7637646" y="1872748"/>
              <a:ext cx="4556118" cy="832859"/>
            </a:xfrm>
            <a:prstGeom prst="rect">
              <a:avLst/>
            </a:prstGeom>
            <a:gradFill flip="none" rotWithShape="1">
              <a:gsLst>
                <a:gs pos="57000">
                  <a:srgbClr val="D42994"/>
                </a:gs>
                <a:gs pos="100000">
                  <a:schemeClr val="accent1"/>
                </a:gs>
                <a:gs pos="17000">
                  <a:srgbClr val="5600C2"/>
                </a:gs>
              </a:gsLst>
              <a:lin ang="144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828800" rIns="182880" rtlCol="0" anchor="ctr"/>
            <a:lstStyle/>
            <a:p>
              <a:pPr lvl="0">
                <a:lnSpc>
                  <a:spcPct val="80000"/>
                </a:lnSpc>
              </a:pPr>
              <a:endParaRPr lang="en-US" sz="1600" dirty="0">
                <a:solidFill>
                  <a:schemeClr val="bg1"/>
                </a:solidFill>
                <a:cs typeface="Amazon Ember Display" panose="020F0603020204020204" pitchFamily="34" charset="0"/>
              </a:endParaRPr>
            </a:p>
          </p:txBody>
        </p:sp>
        <p:sp>
          <p:nvSpPr>
            <p:cNvPr id="26" name="TextBox 25">
              <a:extLst>
                <a:ext uri="{FF2B5EF4-FFF2-40B4-BE49-F238E27FC236}">
                  <a16:creationId xmlns:a16="http://schemas.microsoft.com/office/drawing/2014/main" id="{B85C0662-C0AE-453F-B95E-C85C036C040A}"/>
                </a:ext>
              </a:extLst>
            </p:cNvPr>
            <p:cNvSpPr txBox="1"/>
            <p:nvPr userDrawn="1"/>
          </p:nvSpPr>
          <p:spPr>
            <a:xfrm>
              <a:off x="8594726" y="1900795"/>
              <a:ext cx="3394181" cy="794064"/>
            </a:xfrm>
            <a:prstGeom prst="rect">
              <a:avLst/>
            </a:prstGeom>
            <a:noFill/>
          </p:spPr>
          <p:txBody>
            <a:bodyPr wrap="square" lIns="182880" tIns="146304" rIns="182880" bIns="146304" rtlCol="0">
              <a:spAutoFit/>
            </a:bodyPr>
            <a:lstStyle/>
            <a:p>
              <a:pPr algn="l">
                <a:lnSpc>
                  <a:spcPct val="90000"/>
                </a:lnSpc>
                <a:spcAft>
                  <a:spcPts val="1800"/>
                </a:spcAft>
              </a:pPr>
              <a:r>
                <a:rPr lang="en-US" sz="1800" b="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Please complete the session survey in the </a:t>
              </a:r>
              <a:r>
                <a:rPr lang="en-US" sz="1800" b="0" u="none"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mobile app</a:t>
              </a:r>
            </a:p>
          </p:txBody>
        </p:sp>
        <p:pic>
          <p:nvPicPr>
            <p:cNvPr id="27" name="Graphic 26">
              <a:extLst>
                <a:ext uri="{FF2B5EF4-FFF2-40B4-BE49-F238E27FC236}">
                  <a16:creationId xmlns:a16="http://schemas.microsoft.com/office/drawing/2014/main" id="{E5D531E0-3439-4344-A3BA-CF347BDA68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11809" y="1769509"/>
              <a:ext cx="1039336" cy="1039336"/>
            </a:xfrm>
            <a:prstGeom prst="rect">
              <a:avLst/>
            </a:prstGeom>
          </p:spPr>
        </p:pic>
      </p:grpSp>
    </p:spTree>
    <p:extLst>
      <p:ext uri="{BB962C8B-B14F-4D97-AF65-F5344CB8AC3E}">
        <p14:creationId xmlns:p14="http://schemas.microsoft.com/office/powerpoint/2010/main" val="1428470498"/>
      </p:ext>
    </p:extLst>
  </p:cSld>
  <p:clrMapOvr>
    <a:masterClrMapping/>
  </p:clrMapOvr>
  <p:transition>
    <p:fade/>
  </p:transition>
  <p:extLst>
    <p:ext uri="{DCECCB84-F9BA-43D5-87BE-67443E8EF086}">
      <p15:sldGuideLst xmlns:p15="http://schemas.microsoft.com/office/powerpoint/2012/main">
        <p15:guide id="1" pos="26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5D63-DB02-47E2-8ABC-1CDE7351B5CE}"/>
              </a:ext>
            </a:extLst>
          </p:cNvPr>
          <p:cNvSpPr>
            <a:spLocks noGrp="1"/>
          </p:cNvSpPr>
          <p:nvPr>
            <p:ph type="title" hasCustomPrompt="1"/>
          </p:nvPr>
        </p:nvSpPr>
        <p:spPr/>
        <p:txBody>
          <a:bodyPr/>
          <a:lstStyle>
            <a:lvl1pPr>
              <a:defRPr/>
            </a:lvl1pPr>
          </a:lstStyle>
          <a:p>
            <a:r>
              <a:rPr lang="en-US" dirty="0"/>
              <a:t>Title vertical text layout (for global use)</a:t>
            </a:r>
          </a:p>
        </p:txBody>
      </p:sp>
      <p:sp>
        <p:nvSpPr>
          <p:cNvPr id="3" name="Vertical Text Placeholder 2">
            <a:extLst>
              <a:ext uri="{FF2B5EF4-FFF2-40B4-BE49-F238E27FC236}">
                <a16:creationId xmlns:a16="http://schemas.microsoft.com/office/drawing/2014/main" id="{3798635E-72DE-4F61-BE10-3EAC7D7834F6}"/>
              </a:ext>
            </a:extLst>
          </p:cNvPr>
          <p:cNvSpPr>
            <a:spLocks noGrp="1"/>
          </p:cNvSpPr>
          <p:nvPr>
            <p:ph type="body" orient="vert" idx="1" hasCustomPrompt="1"/>
          </p:nvPr>
        </p:nvSpPr>
        <p:spPr>
          <a:xfrm>
            <a:off x="304800" y="1485900"/>
            <a:ext cx="11582401" cy="4724400"/>
          </a:xfrm>
        </p:spPr>
        <p:txBody>
          <a:bodyPr vert="eaVert">
            <a:noAutofit/>
          </a:bodyPr>
          <a:lstStyle>
            <a:lvl1pPr>
              <a:defRPr/>
            </a:lvl1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2C6A7C-3E98-44A5-B7D4-BEEAEC8488E5}"/>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0A79294-C745-4171-8EA9-07A8D4EA2B50}"/>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00964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5A6E2F-2A0D-41FD-98C9-E5EC67311CD7}"/>
              </a:ext>
            </a:extLst>
          </p:cNvPr>
          <p:cNvSpPr>
            <a:spLocks noGrp="1"/>
          </p:cNvSpPr>
          <p:nvPr>
            <p:ph type="title" orient="vert" hasCustomPrompt="1"/>
          </p:nvPr>
        </p:nvSpPr>
        <p:spPr>
          <a:xfrm>
            <a:off x="9258300" y="304800"/>
            <a:ext cx="2628900" cy="5811838"/>
          </a:xfrm>
        </p:spPr>
        <p:txBody>
          <a:bodyPr vert="eaVert"/>
          <a:lstStyle>
            <a:lvl1pPr>
              <a:defRPr/>
            </a:lvl1pPr>
          </a:lstStyle>
          <a:p>
            <a:r>
              <a:rPr lang="en-US" dirty="0"/>
              <a:t>Vertical title and text layout (for global use)</a:t>
            </a:r>
          </a:p>
        </p:txBody>
      </p:sp>
      <p:sp>
        <p:nvSpPr>
          <p:cNvPr id="3" name="Vertical Text Placeholder 2">
            <a:extLst>
              <a:ext uri="{FF2B5EF4-FFF2-40B4-BE49-F238E27FC236}">
                <a16:creationId xmlns:a16="http://schemas.microsoft.com/office/drawing/2014/main" id="{B304BEE4-73E5-478E-9908-4B1421AA9F89}"/>
              </a:ext>
            </a:extLst>
          </p:cNvPr>
          <p:cNvSpPr>
            <a:spLocks noGrp="1"/>
          </p:cNvSpPr>
          <p:nvPr>
            <p:ph type="body" orient="vert" idx="1" hasCustomPrompt="1"/>
          </p:nvPr>
        </p:nvSpPr>
        <p:spPr>
          <a:xfrm>
            <a:off x="304800" y="304800"/>
            <a:ext cx="8267700" cy="5905499"/>
          </a:xfrm>
        </p:spPr>
        <p:txBody>
          <a:bodyPr vert="eaVert">
            <a:noAutofit/>
          </a:bodyPr>
          <a:lstStyle>
            <a:lvl1pPr>
              <a:defRPr/>
            </a:lvl1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8B5BE137-DDA4-46CD-BC86-4DC576A42003}"/>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D40357F-E689-4801-BE37-0F9CE4412227}"/>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16465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Two Speaker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A09D468-70C3-494E-807C-C96DF1B46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24D4546-D701-4B35-9802-54E73AEB80B6}"/>
              </a:ext>
            </a:extLst>
          </p:cNvPr>
          <p:cNvSpPr>
            <a:spLocks noGrp="1"/>
          </p:cNvSpPr>
          <p:nvPr>
            <p:ph type="subTitle" idx="1" hasCustomPrompt="1"/>
          </p:nvPr>
        </p:nvSpPr>
        <p:spPr>
          <a:xfrm>
            <a:off x="322916" y="1990726"/>
            <a:ext cx="8274329" cy="258532"/>
          </a:xfrm>
        </p:spPr>
        <p:txBody>
          <a:bodyPr/>
          <a:lstStyle>
            <a:lvl1pPr marL="0" indent="0" algn="l">
              <a:buNone/>
              <a:defRPr sz="1200" b="1" cap="all" spc="300" baseline="0">
                <a:solidFill>
                  <a:srgbClr val="94E8FF"/>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Legal text placeholder (editor use only)</a:t>
            </a:r>
          </a:p>
        </p:txBody>
      </p:sp>
      <p:sp>
        <p:nvSpPr>
          <p:cNvPr id="8" name="Title 7">
            <a:extLst>
              <a:ext uri="{FF2B5EF4-FFF2-40B4-BE49-F238E27FC236}">
                <a16:creationId xmlns:a16="http://schemas.microsoft.com/office/drawing/2014/main" id="{9E4CB04F-C9B8-4D74-A55A-0AC876E8A9C3}"/>
              </a:ext>
            </a:extLst>
          </p:cNvPr>
          <p:cNvSpPr>
            <a:spLocks noGrp="1"/>
          </p:cNvSpPr>
          <p:nvPr>
            <p:ph type="title" hasCustomPrompt="1"/>
          </p:nvPr>
        </p:nvSpPr>
        <p:spPr>
          <a:xfrm>
            <a:off x="322916" y="2400300"/>
            <a:ext cx="8274329" cy="1865508"/>
          </a:xfrm>
        </p:spPr>
        <p:txBody>
          <a:bodyPr tIns="146304" bIns="146304"/>
          <a:lstStyle>
            <a:lvl1pPr>
              <a:defRPr sz="4400"/>
            </a:lvl1pPr>
          </a:lstStyle>
          <a:p>
            <a:r>
              <a:rPr lang="en-US" dirty="0"/>
              <a:t>Enter session title</a:t>
            </a:r>
          </a:p>
        </p:txBody>
      </p:sp>
      <p:pic>
        <p:nvPicPr>
          <p:cNvPr id="9" name="Picture 8">
            <a:extLst>
              <a:ext uri="{FF2B5EF4-FFF2-40B4-BE49-F238E27FC236}">
                <a16:creationId xmlns:a16="http://schemas.microsoft.com/office/drawing/2014/main" id="{769B7A34-B2E3-499E-9FB2-4079FCF0AA9E}"/>
              </a:ext>
            </a:extLst>
          </p:cNvPr>
          <p:cNvPicPr>
            <a:picLocks noChangeAspect="1"/>
          </p:cNvPicPr>
          <p:nvPr/>
        </p:nvPicPr>
        <p:blipFill>
          <a:blip r:embed="rId3"/>
          <a:srcRect/>
          <a:stretch/>
        </p:blipFill>
        <p:spPr>
          <a:xfrm>
            <a:off x="292501" y="6428661"/>
            <a:ext cx="388818" cy="219592"/>
          </a:xfrm>
          <a:prstGeom prst="rect">
            <a:avLst/>
          </a:prstGeom>
        </p:spPr>
      </p:pic>
      <p:sp>
        <p:nvSpPr>
          <p:cNvPr id="10" name="TextBox 3">
            <a:extLst>
              <a:ext uri="{FF2B5EF4-FFF2-40B4-BE49-F238E27FC236}">
                <a16:creationId xmlns:a16="http://schemas.microsoft.com/office/drawing/2014/main" id="{759EA25C-F220-44E9-8D3E-368B78EE07DB}"/>
              </a:ext>
            </a:extLst>
          </p:cNvPr>
          <p:cNvSpPr txBox="1">
            <a:spLocks noChangeArrowheads="1"/>
          </p:cNvSpPr>
          <p:nvPr/>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2023, Amazon Web Services, Inc. or its affiliates. All rights reserved.</a:t>
            </a:r>
          </a:p>
        </p:txBody>
      </p:sp>
      <p:sp>
        <p:nvSpPr>
          <p:cNvPr id="12" name="Text Placeholder 11">
            <a:extLst>
              <a:ext uri="{FF2B5EF4-FFF2-40B4-BE49-F238E27FC236}">
                <a16:creationId xmlns:a16="http://schemas.microsoft.com/office/drawing/2014/main" id="{F1C6DF77-859A-4968-8301-C7FA52E8E0A2}"/>
              </a:ext>
            </a:extLst>
          </p:cNvPr>
          <p:cNvSpPr>
            <a:spLocks noGrp="1"/>
          </p:cNvSpPr>
          <p:nvPr>
            <p:ph type="body" sz="quarter" idx="10" hasCustomPrompt="1"/>
          </p:nvPr>
        </p:nvSpPr>
        <p:spPr>
          <a:xfrm>
            <a:off x="322916" y="4692846"/>
            <a:ext cx="3702329" cy="369332"/>
          </a:xfrm>
        </p:spPr>
        <p:txBody>
          <a:bodyPr/>
          <a:lstStyle>
            <a:lvl1pPr marL="0" indent="0">
              <a:buNone/>
              <a:defRPr sz="2000" b="1" cap="none" spc="0" baseline="0"/>
            </a:lvl1pPr>
          </a:lstStyle>
          <a:p>
            <a:pPr lvl="0"/>
            <a:r>
              <a:rPr lang="en-US" dirty="0"/>
              <a:t>Speaker name</a:t>
            </a:r>
          </a:p>
        </p:txBody>
      </p:sp>
      <p:sp>
        <p:nvSpPr>
          <p:cNvPr id="14" name="Text Placeholder 13">
            <a:extLst>
              <a:ext uri="{FF2B5EF4-FFF2-40B4-BE49-F238E27FC236}">
                <a16:creationId xmlns:a16="http://schemas.microsoft.com/office/drawing/2014/main" id="{1D8DDED4-39D2-4F36-B877-72364957F970}"/>
              </a:ext>
            </a:extLst>
          </p:cNvPr>
          <p:cNvSpPr>
            <a:spLocks noGrp="1"/>
          </p:cNvSpPr>
          <p:nvPr>
            <p:ph type="body" sz="quarter" idx="11" hasCustomPrompt="1"/>
          </p:nvPr>
        </p:nvSpPr>
        <p:spPr>
          <a:xfrm>
            <a:off x="322916" y="1492893"/>
            <a:ext cx="3492500" cy="258532"/>
          </a:xfrm>
        </p:spPr>
        <p:txBody>
          <a:bodyPr/>
          <a:lstStyle>
            <a:lvl1pPr marL="0" indent="0">
              <a:buNone/>
              <a:defRPr sz="1200" b="1" cap="all" spc="300" baseline="0">
                <a:solidFill>
                  <a:srgbClr val="94E8FF"/>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Session ID</a:t>
            </a:r>
          </a:p>
        </p:txBody>
      </p:sp>
      <p:sp>
        <p:nvSpPr>
          <p:cNvPr id="16" name="Text Placeholder 15">
            <a:extLst>
              <a:ext uri="{FF2B5EF4-FFF2-40B4-BE49-F238E27FC236}">
                <a16:creationId xmlns:a16="http://schemas.microsoft.com/office/drawing/2014/main" id="{069FE2D1-0188-4BD9-97B7-CA795447E4F4}"/>
              </a:ext>
            </a:extLst>
          </p:cNvPr>
          <p:cNvSpPr>
            <a:spLocks noGrp="1"/>
          </p:cNvSpPr>
          <p:nvPr>
            <p:ph type="body" sz="quarter" idx="12" hasCustomPrompt="1"/>
          </p:nvPr>
        </p:nvSpPr>
        <p:spPr>
          <a:xfrm>
            <a:off x="322916" y="5066907"/>
            <a:ext cx="3702329" cy="757130"/>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dirty="0"/>
              <a:t>(pronouns)</a:t>
            </a:r>
            <a:br>
              <a:rPr lang="en-US" dirty="0"/>
            </a:br>
            <a:r>
              <a:rPr lang="en-US" dirty="0"/>
              <a:t>Job title</a:t>
            </a:r>
            <a:br>
              <a:rPr lang="en-US" dirty="0"/>
            </a:br>
            <a:r>
              <a:rPr lang="en-US" dirty="0"/>
              <a:t>Company</a:t>
            </a:r>
          </a:p>
        </p:txBody>
      </p:sp>
      <p:sp>
        <p:nvSpPr>
          <p:cNvPr id="4" name="Text Placeholder 3">
            <a:extLst>
              <a:ext uri="{FF2B5EF4-FFF2-40B4-BE49-F238E27FC236}">
                <a16:creationId xmlns:a16="http://schemas.microsoft.com/office/drawing/2014/main" id="{1069ABB5-4D60-42A3-815E-56E31E1F18A3}"/>
              </a:ext>
            </a:extLst>
          </p:cNvPr>
          <p:cNvSpPr>
            <a:spLocks noGrp="1"/>
          </p:cNvSpPr>
          <p:nvPr>
            <p:ph type="body" sz="quarter" idx="13" hasCustomPrompt="1"/>
          </p:nvPr>
        </p:nvSpPr>
        <p:spPr>
          <a:xfrm>
            <a:off x="4456766" y="4692846"/>
            <a:ext cx="3702329" cy="369332"/>
          </a:xfrm>
        </p:spPr>
        <p:txBody>
          <a:bodyPr/>
          <a:lstStyle>
            <a:lvl1pPr marL="0" indent="0">
              <a:buNone/>
              <a:defRPr sz="2000" b="1"/>
            </a:lvl1pPr>
            <a:lvl2pPr marL="228600" indent="0">
              <a:buNone/>
              <a:defRPr/>
            </a:lvl2pPr>
            <a:lvl3pPr marL="457200" indent="0">
              <a:buNone/>
              <a:defRPr/>
            </a:lvl3pPr>
            <a:lvl4pPr marL="685800" indent="0">
              <a:buNone/>
              <a:defRPr/>
            </a:lvl4pPr>
            <a:lvl5pPr marL="685800" indent="0">
              <a:buNone/>
              <a:defRPr/>
            </a:lvl5pPr>
          </a:lstStyle>
          <a:p>
            <a:pPr lvl="0"/>
            <a:r>
              <a:rPr lang="en-US" dirty="0"/>
              <a:t>Speaker name</a:t>
            </a:r>
          </a:p>
        </p:txBody>
      </p:sp>
      <p:sp>
        <p:nvSpPr>
          <p:cNvPr id="6" name="Text Placeholder 5">
            <a:extLst>
              <a:ext uri="{FF2B5EF4-FFF2-40B4-BE49-F238E27FC236}">
                <a16:creationId xmlns:a16="http://schemas.microsoft.com/office/drawing/2014/main" id="{79AE8770-95C8-4BFC-8D8E-818B753038EA}"/>
              </a:ext>
            </a:extLst>
          </p:cNvPr>
          <p:cNvSpPr>
            <a:spLocks noGrp="1"/>
          </p:cNvSpPr>
          <p:nvPr>
            <p:ph type="body" sz="quarter" idx="14" hasCustomPrompt="1"/>
          </p:nvPr>
        </p:nvSpPr>
        <p:spPr>
          <a:xfrm>
            <a:off x="4456766" y="5066907"/>
            <a:ext cx="3702329" cy="757130"/>
          </a:xfrm>
        </p:spPr>
        <p:txBody>
          <a:bodyPr/>
          <a:lstStyle>
            <a:lvl1pPr marL="0" indent="0">
              <a:spcAft>
                <a:spcPts val="300"/>
              </a:spcAft>
              <a:buNone/>
              <a:defRPr sz="1600"/>
            </a:lvl1pPr>
          </a:lstStyle>
          <a:p>
            <a:pPr lvl="0"/>
            <a:r>
              <a:rPr lang="en-US" dirty="0"/>
              <a:t>(pronouns)</a:t>
            </a:r>
            <a:br>
              <a:rPr lang="en-US" dirty="0"/>
            </a:br>
            <a:r>
              <a:rPr lang="en-US" dirty="0"/>
              <a:t>Job title</a:t>
            </a:r>
            <a:br>
              <a:rPr lang="en-US" dirty="0"/>
            </a:br>
            <a:r>
              <a:rPr lang="en-US" dirty="0"/>
              <a:t>Company</a:t>
            </a:r>
          </a:p>
        </p:txBody>
      </p:sp>
      <p:pic>
        <p:nvPicPr>
          <p:cNvPr id="15" name="Picture 14">
            <a:extLst>
              <a:ext uri="{FF2B5EF4-FFF2-40B4-BE49-F238E27FC236}">
                <a16:creationId xmlns:a16="http://schemas.microsoft.com/office/drawing/2014/main" id="{7E5BC7F7-211E-4622-B833-CC4E38A096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C5DA780F-9E54-4F0D-BC7E-64E341F281A5}"/>
              </a:ext>
            </a:extLst>
          </p:cNvPr>
          <p:cNvPicPr>
            <a:picLocks noChangeAspect="1"/>
          </p:cNvPicPr>
          <p:nvPr userDrawn="1"/>
        </p:nvPicPr>
        <p:blipFill>
          <a:blip r:embed="rId3"/>
          <a:srcRect/>
          <a:stretch/>
        </p:blipFill>
        <p:spPr>
          <a:xfrm>
            <a:off x="292501" y="6428661"/>
            <a:ext cx="388818" cy="219592"/>
          </a:xfrm>
          <a:prstGeom prst="rect">
            <a:avLst/>
          </a:prstGeom>
        </p:spPr>
      </p:pic>
      <p:sp>
        <p:nvSpPr>
          <p:cNvPr id="18" name="TextBox 3">
            <a:extLst>
              <a:ext uri="{FF2B5EF4-FFF2-40B4-BE49-F238E27FC236}">
                <a16:creationId xmlns:a16="http://schemas.microsoft.com/office/drawing/2014/main" id="{32116977-DF1F-4176-8538-C674673D6DEE}"/>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2023, Amazon Web Services, Inc. or its affiliates. All rights reserved.</a:t>
            </a:r>
          </a:p>
        </p:txBody>
      </p:sp>
    </p:spTree>
    <p:extLst>
      <p:ext uri="{BB962C8B-B14F-4D97-AF65-F5344CB8AC3E}">
        <p14:creationId xmlns:p14="http://schemas.microsoft.com/office/powerpoint/2010/main" val="2587324660"/>
      </p:ext>
    </p:extLst>
  </p:cSld>
  <p:clrMapOvr>
    <a:masterClrMapping/>
  </p:clrMapOvr>
  <p:transition>
    <p:fade/>
  </p:transition>
  <p:extLst>
    <p:ext uri="{DCECCB84-F9BA-43D5-87BE-67443E8EF086}">
      <p15:sldGuideLst xmlns:p15="http://schemas.microsoft.com/office/powerpoint/2012/main">
        <p15:guide id="3" pos="216" userDrawn="1">
          <p15:clr>
            <a:srgbClr val="FBAE40"/>
          </p15:clr>
        </p15:guide>
        <p15:guide id="4" orient="horz" pos="295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End of Templa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570948-50D6-4C6C-89FC-1CF33457240B}"/>
              </a:ext>
            </a:extLst>
          </p:cNvPr>
          <p:cNvSpPr txBox="1"/>
          <p:nvPr/>
        </p:nvSpPr>
        <p:spPr>
          <a:xfrm>
            <a:off x="3486150" y="2418081"/>
            <a:ext cx="7785100" cy="2021836"/>
          </a:xfrm>
          <a:prstGeom prst="rect">
            <a:avLst/>
          </a:prstGeom>
          <a:noFill/>
        </p:spPr>
        <p:txBody>
          <a:bodyPr wrap="square" rtlCol="0">
            <a:spAutoFit/>
          </a:bodyPr>
          <a:lstStyle/>
          <a:p>
            <a:pPr algn="l">
              <a:lnSpc>
                <a:spcPct val="80000"/>
              </a:lnSpc>
            </a:pPr>
            <a:r>
              <a:rPr lang="en-US" sz="6600" b="1" i="0" dirty="0">
                <a:latin typeface="Amazon Ember Display Heavy" panose="020F0603020204020204" pitchFamily="34" charset="0"/>
                <a:ea typeface="Amazon Ember Display Heavy" panose="020F0603020204020204" pitchFamily="34" charset="0"/>
                <a:cs typeface="Amazon Ember Display Heavy" panose="020F0603020204020204" pitchFamily="34" charset="0"/>
              </a:rPr>
              <a:t>Do not use layouts after this slide.</a:t>
            </a:r>
            <a:br>
              <a:rPr lang="en-US" sz="6600" b="1" i="0" dirty="0">
                <a:latin typeface="Amazon Ember Display Heavy" panose="020F0603020204020204" pitchFamily="34" charset="0"/>
                <a:ea typeface="Amazon Ember Display Heavy" panose="020F0603020204020204" pitchFamily="34" charset="0"/>
                <a:cs typeface="Amazon Ember Display Heavy" panose="020F0603020204020204" pitchFamily="34" charset="0"/>
              </a:rPr>
            </a:br>
            <a:r>
              <a:rPr lang="en-US" sz="2400" b="1" i="0" dirty="0">
                <a:latin typeface="Amazon Ember Display Heavy" panose="020F0603020204020204" pitchFamily="34" charset="0"/>
                <a:ea typeface="Amazon Ember Display Heavy" panose="020F0603020204020204" pitchFamily="34" charset="0"/>
                <a:cs typeface="Amazon Ember Display Heavy" panose="020F0603020204020204" pitchFamily="34" charset="0"/>
              </a:rPr>
              <a:t>They are not part of the official template.</a:t>
            </a:r>
            <a:endParaRPr lang="en-US" sz="6600" b="1" i="0" dirty="0">
              <a:latin typeface="Amazon Ember Display Heavy" panose="020F0603020204020204" pitchFamily="34" charset="0"/>
              <a:ea typeface="Amazon Ember Display Heavy" panose="020F0603020204020204" pitchFamily="34" charset="0"/>
              <a:cs typeface="Amazon Ember Display Heavy" panose="020F0603020204020204" pitchFamily="34" charset="0"/>
            </a:endParaRPr>
          </a:p>
        </p:txBody>
      </p:sp>
      <p:pic>
        <p:nvPicPr>
          <p:cNvPr id="7" name="Graphic 6" descr="Stop sign">
            <a:extLst>
              <a:ext uri="{FF2B5EF4-FFF2-40B4-BE49-F238E27FC236}">
                <a16:creationId xmlns:a16="http://schemas.microsoft.com/office/drawing/2014/main" id="{D8BDC3FF-1738-461C-B98B-AC108F0BBD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250" y="2114549"/>
            <a:ext cx="2628900" cy="2628900"/>
          </a:xfrm>
          <a:prstGeom prst="rect">
            <a:avLst/>
          </a:prstGeom>
        </p:spPr>
      </p:pic>
      <p:sp>
        <p:nvSpPr>
          <p:cNvPr id="4" name="TextBox 3">
            <a:extLst>
              <a:ext uri="{FF2B5EF4-FFF2-40B4-BE49-F238E27FC236}">
                <a16:creationId xmlns:a16="http://schemas.microsoft.com/office/drawing/2014/main" id="{6D0FE312-C9C4-4D68-84C2-8474F9AC7B80}"/>
              </a:ext>
            </a:extLst>
          </p:cNvPr>
          <p:cNvSpPr txBox="1"/>
          <p:nvPr userDrawn="1"/>
        </p:nvSpPr>
        <p:spPr>
          <a:xfrm>
            <a:off x="3486150" y="2418081"/>
            <a:ext cx="7785100" cy="2021836"/>
          </a:xfrm>
          <a:prstGeom prst="rect">
            <a:avLst/>
          </a:prstGeom>
          <a:noFill/>
        </p:spPr>
        <p:txBody>
          <a:bodyPr wrap="square" rtlCol="0">
            <a:spAutoFit/>
          </a:bodyPr>
          <a:lstStyle/>
          <a:p>
            <a:pPr algn="l">
              <a:lnSpc>
                <a:spcPct val="80000"/>
              </a:lnSpc>
            </a:pPr>
            <a:r>
              <a:rPr lang="en-US" sz="6600" b="1" i="0" dirty="0">
                <a:latin typeface="Amazon Ember Display Heavy" panose="020F0603020204020204" pitchFamily="34" charset="0"/>
                <a:ea typeface="Amazon Ember Display Heavy" panose="020F0603020204020204" pitchFamily="34" charset="0"/>
                <a:cs typeface="Amazon Ember Display Heavy" panose="020F0603020204020204" pitchFamily="34" charset="0"/>
              </a:rPr>
              <a:t>Do not use layouts after this slide.</a:t>
            </a:r>
            <a:br>
              <a:rPr lang="en-US" sz="6600" b="1" i="0" dirty="0">
                <a:latin typeface="Amazon Ember Display Heavy" panose="020F0603020204020204" pitchFamily="34" charset="0"/>
                <a:ea typeface="Amazon Ember Display Heavy" panose="020F0603020204020204" pitchFamily="34" charset="0"/>
                <a:cs typeface="Amazon Ember Display Heavy" panose="020F0603020204020204" pitchFamily="34" charset="0"/>
              </a:rPr>
            </a:br>
            <a:r>
              <a:rPr lang="en-US" sz="2400" b="1" i="0" dirty="0">
                <a:latin typeface="Amazon Ember Display Heavy" panose="020F0603020204020204" pitchFamily="34" charset="0"/>
                <a:ea typeface="Amazon Ember Display Heavy" panose="020F0603020204020204" pitchFamily="34" charset="0"/>
                <a:cs typeface="Amazon Ember Display Heavy" panose="020F0603020204020204" pitchFamily="34" charset="0"/>
              </a:rPr>
              <a:t>They are not part of the official template.</a:t>
            </a:r>
            <a:endParaRPr lang="en-US" sz="6600" b="1" i="0" dirty="0">
              <a:latin typeface="Amazon Ember Display Heavy" panose="020F0603020204020204" pitchFamily="34" charset="0"/>
              <a:ea typeface="Amazon Ember Display Heavy" panose="020F0603020204020204" pitchFamily="34" charset="0"/>
              <a:cs typeface="Amazon Ember Display Heavy" panose="020F0603020204020204" pitchFamily="34" charset="0"/>
            </a:endParaRPr>
          </a:p>
        </p:txBody>
      </p:sp>
      <p:pic>
        <p:nvPicPr>
          <p:cNvPr id="5" name="Graphic 4" descr="Stop sign">
            <a:extLst>
              <a:ext uri="{FF2B5EF4-FFF2-40B4-BE49-F238E27FC236}">
                <a16:creationId xmlns:a16="http://schemas.microsoft.com/office/drawing/2014/main" id="{1A449BC8-253C-4399-90A0-AFA3B2F726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250" y="2114549"/>
            <a:ext cx="2628900" cy="2628900"/>
          </a:xfrm>
          <a:prstGeom prst="rect">
            <a:avLst/>
          </a:prstGeom>
        </p:spPr>
      </p:pic>
    </p:spTree>
    <p:extLst>
      <p:ext uri="{BB962C8B-B14F-4D97-AF65-F5344CB8AC3E}">
        <p14:creationId xmlns:p14="http://schemas.microsoft.com/office/powerpoint/2010/main" val="73530262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 Three Speaker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15B88DF-9ED5-4B8C-8040-620BFA73B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24D4546-D701-4B35-9802-54E73AEB80B6}"/>
              </a:ext>
            </a:extLst>
          </p:cNvPr>
          <p:cNvSpPr>
            <a:spLocks noGrp="1"/>
          </p:cNvSpPr>
          <p:nvPr>
            <p:ph type="subTitle" idx="1" hasCustomPrompt="1"/>
          </p:nvPr>
        </p:nvSpPr>
        <p:spPr>
          <a:xfrm>
            <a:off x="322916" y="1990726"/>
            <a:ext cx="8274329" cy="258532"/>
          </a:xfrm>
        </p:spPr>
        <p:txBody>
          <a:bodyPr/>
          <a:lstStyle>
            <a:lvl1pPr marL="0" indent="0" algn="l">
              <a:buNone/>
              <a:defRPr sz="1200" b="1" cap="all" spc="300" baseline="0">
                <a:solidFill>
                  <a:srgbClr val="94E8FF"/>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Legal text placeholder (editor use only)</a:t>
            </a:r>
          </a:p>
        </p:txBody>
      </p:sp>
      <p:sp>
        <p:nvSpPr>
          <p:cNvPr id="8" name="Title 7">
            <a:extLst>
              <a:ext uri="{FF2B5EF4-FFF2-40B4-BE49-F238E27FC236}">
                <a16:creationId xmlns:a16="http://schemas.microsoft.com/office/drawing/2014/main" id="{9E4CB04F-C9B8-4D74-A55A-0AC876E8A9C3}"/>
              </a:ext>
            </a:extLst>
          </p:cNvPr>
          <p:cNvSpPr>
            <a:spLocks noGrp="1"/>
          </p:cNvSpPr>
          <p:nvPr>
            <p:ph type="title" hasCustomPrompt="1"/>
          </p:nvPr>
        </p:nvSpPr>
        <p:spPr>
          <a:xfrm>
            <a:off x="322916" y="2400300"/>
            <a:ext cx="8274329" cy="1865508"/>
          </a:xfrm>
        </p:spPr>
        <p:txBody>
          <a:bodyPr tIns="146304" bIns="146304"/>
          <a:lstStyle>
            <a:lvl1pPr>
              <a:defRPr sz="4400"/>
            </a:lvl1pPr>
          </a:lstStyle>
          <a:p>
            <a:r>
              <a:rPr lang="en-US" dirty="0"/>
              <a:t>Enter session title</a:t>
            </a:r>
          </a:p>
        </p:txBody>
      </p:sp>
      <p:pic>
        <p:nvPicPr>
          <p:cNvPr id="9" name="Picture 8">
            <a:extLst>
              <a:ext uri="{FF2B5EF4-FFF2-40B4-BE49-F238E27FC236}">
                <a16:creationId xmlns:a16="http://schemas.microsoft.com/office/drawing/2014/main" id="{769B7A34-B2E3-499E-9FB2-4079FCF0AA9E}"/>
              </a:ext>
            </a:extLst>
          </p:cNvPr>
          <p:cNvPicPr>
            <a:picLocks noChangeAspect="1"/>
          </p:cNvPicPr>
          <p:nvPr/>
        </p:nvPicPr>
        <p:blipFill>
          <a:blip r:embed="rId3"/>
          <a:srcRect/>
          <a:stretch/>
        </p:blipFill>
        <p:spPr>
          <a:xfrm>
            <a:off x="292501" y="6428661"/>
            <a:ext cx="388818" cy="219592"/>
          </a:xfrm>
          <a:prstGeom prst="rect">
            <a:avLst/>
          </a:prstGeom>
        </p:spPr>
      </p:pic>
      <p:sp>
        <p:nvSpPr>
          <p:cNvPr id="10" name="TextBox 3">
            <a:extLst>
              <a:ext uri="{FF2B5EF4-FFF2-40B4-BE49-F238E27FC236}">
                <a16:creationId xmlns:a16="http://schemas.microsoft.com/office/drawing/2014/main" id="{759EA25C-F220-44E9-8D3E-368B78EE07DB}"/>
              </a:ext>
            </a:extLst>
          </p:cNvPr>
          <p:cNvSpPr txBox="1">
            <a:spLocks noChangeArrowheads="1"/>
          </p:cNvSpPr>
          <p:nvPr/>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2023, Amazon Web Services, Inc. or its affiliates. All rights reserved.</a:t>
            </a:r>
          </a:p>
        </p:txBody>
      </p:sp>
      <p:sp>
        <p:nvSpPr>
          <p:cNvPr id="12" name="Text Placeholder 11">
            <a:extLst>
              <a:ext uri="{FF2B5EF4-FFF2-40B4-BE49-F238E27FC236}">
                <a16:creationId xmlns:a16="http://schemas.microsoft.com/office/drawing/2014/main" id="{F1C6DF77-859A-4968-8301-C7FA52E8E0A2}"/>
              </a:ext>
            </a:extLst>
          </p:cNvPr>
          <p:cNvSpPr>
            <a:spLocks noGrp="1"/>
          </p:cNvSpPr>
          <p:nvPr>
            <p:ph type="body" sz="quarter" idx="10" hasCustomPrompt="1"/>
          </p:nvPr>
        </p:nvSpPr>
        <p:spPr>
          <a:xfrm>
            <a:off x="322917" y="4692846"/>
            <a:ext cx="2661369" cy="369332"/>
          </a:xfrm>
        </p:spPr>
        <p:txBody>
          <a:bodyPr/>
          <a:lstStyle>
            <a:lvl1pPr marL="0" indent="0">
              <a:buNone/>
              <a:defRPr sz="2000" b="1" cap="none" spc="0" baseline="0"/>
            </a:lvl1pPr>
          </a:lstStyle>
          <a:p>
            <a:pPr lvl="0"/>
            <a:r>
              <a:rPr lang="en-US" dirty="0"/>
              <a:t>Speaker name</a:t>
            </a:r>
          </a:p>
        </p:txBody>
      </p:sp>
      <p:sp>
        <p:nvSpPr>
          <p:cNvPr id="14" name="Text Placeholder 13">
            <a:extLst>
              <a:ext uri="{FF2B5EF4-FFF2-40B4-BE49-F238E27FC236}">
                <a16:creationId xmlns:a16="http://schemas.microsoft.com/office/drawing/2014/main" id="{1D8DDED4-39D2-4F36-B877-72364957F970}"/>
              </a:ext>
            </a:extLst>
          </p:cNvPr>
          <p:cNvSpPr>
            <a:spLocks noGrp="1"/>
          </p:cNvSpPr>
          <p:nvPr>
            <p:ph type="body" sz="quarter" idx="11" hasCustomPrompt="1"/>
          </p:nvPr>
        </p:nvSpPr>
        <p:spPr>
          <a:xfrm>
            <a:off x="322916" y="1492893"/>
            <a:ext cx="3492500" cy="258532"/>
          </a:xfrm>
        </p:spPr>
        <p:txBody>
          <a:bodyPr/>
          <a:lstStyle>
            <a:lvl1pPr marL="0" indent="0">
              <a:buNone/>
              <a:defRPr sz="1200" b="1" cap="all" spc="300" baseline="0">
                <a:solidFill>
                  <a:srgbClr val="94E8FF"/>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session ID</a:t>
            </a:r>
          </a:p>
        </p:txBody>
      </p:sp>
      <p:sp>
        <p:nvSpPr>
          <p:cNvPr id="16" name="Text Placeholder 15">
            <a:extLst>
              <a:ext uri="{FF2B5EF4-FFF2-40B4-BE49-F238E27FC236}">
                <a16:creationId xmlns:a16="http://schemas.microsoft.com/office/drawing/2014/main" id="{069FE2D1-0188-4BD9-97B7-CA795447E4F4}"/>
              </a:ext>
            </a:extLst>
          </p:cNvPr>
          <p:cNvSpPr>
            <a:spLocks noGrp="1"/>
          </p:cNvSpPr>
          <p:nvPr>
            <p:ph type="body" sz="quarter" idx="12" hasCustomPrompt="1"/>
          </p:nvPr>
        </p:nvSpPr>
        <p:spPr>
          <a:xfrm>
            <a:off x="322917" y="5066907"/>
            <a:ext cx="2661369" cy="757130"/>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dirty="0"/>
              <a:t>(pronouns)</a:t>
            </a:r>
            <a:br>
              <a:rPr lang="en-US" dirty="0"/>
            </a:br>
            <a:r>
              <a:rPr lang="en-US" dirty="0"/>
              <a:t>Job title</a:t>
            </a:r>
            <a:br>
              <a:rPr lang="en-US" dirty="0"/>
            </a:br>
            <a:r>
              <a:rPr lang="en-US" dirty="0"/>
              <a:t>Company</a:t>
            </a:r>
          </a:p>
        </p:txBody>
      </p:sp>
      <p:sp>
        <p:nvSpPr>
          <p:cNvPr id="4" name="Text Placeholder 3">
            <a:extLst>
              <a:ext uri="{FF2B5EF4-FFF2-40B4-BE49-F238E27FC236}">
                <a16:creationId xmlns:a16="http://schemas.microsoft.com/office/drawing/2014/main" id="{1069ABB5-4D60-42A3-815E-56E31E1F18A3}"/>
              </a:ext>
            </a:extLst>
          </p:cNvPr>
          <p:cNvSpPr>
            <a:spLocks noGrp="1"/>
          </p:cNvSpPr>
          <p:nvPr>
            <p:ph type="body" sz="quarter" idx="13" hasCustomPrompt="1"/>
          </p:nvPr>
        </p:nvSpPr>
        <p:spPr>
          <a:xfrm>
            <a:off x="3129724" y="4692846"/>
            <a:ext cx="2661369" cy="369332"/>
          </a:xfrm>
        </p:spPr>
        <p:txBody>
          <a:bodyPr/>
          <a:lstStyle>
            <a:lvl1pPr marL="0" indent="0">
              <a:buNone/>
              <a:defRPr sz="2000" b="1"/>
            </a:lvl1pPr>
            <a:lvl2pPr marL="228600" indent="0">
              <a:buNone/>
              <a:defRPr/>
            </a:lvl2pPr>
            <a:lvl3pPr marL="457200" indent="0">
              <a:buNone/>
              <a:defRPr/>
            </a:lvl3pPr>
            <a:lvl4pPr marL="685800" indent="0">
              <a:buNone/>
              <a:defRPr/>
            </a:lvl4pPr>
            <a:lvl5pPr marL="685800" indent="0">
              <a:buNone/>
              <a:defRPr/>
            </a:lvl5pPr>
          </a:lstStyle>
          <a:p>
            <a:pPr lvl="0"/>
            <a:r>
              <a:rPr lang="en-US" dirty="0"/>
              <a:t>Speaker name</a:t>
            </a:r>
          </a:p>
        </p:txBody>
      </p:sp>
      <p:sp>
        <p:nvSpPr>
          <p:cNvPr id="5" name="Text Placeholder 4">
            <a:extLst>
              <a:ext uri="{FF2B5EF4-FFF2-40B4-BE49-F238E27FC236}">
                <a16:creationId xmlns:a16="http://schemas.microsoft.com/office/drawing/2014/main" id="{A98773FF-A575-4D5D-AC30-DAFFB441F795}"/>
              </a:ext>
            </a:extLst>
          </p:cNvPr>
          <p:cNvSpPr>
            <a:spLocks noGrp="1"/>
          </p:cNvSpPr>
          <p:nvPr>
            <p:ph type="body" sz="quarter" idx="15" hasCustomPrompt="1"/>
          </p:nvPr>
        </p:nvSpPr>
        <p:spPr>
          <a:xfrm>
            <a:off x="5936531" y="4692846"/>
            <a:ext cx="2661369" cy="369332"/>
          </a:xfrm>
        </p:spPr>
        <p:txBody>
          <a:bodyPr/>
          <a:lstStyle>
            <a:lvl1pPr marL="0" indent="0">
              <a:buNone/>
              <a:defRPr sz="2000" b="1"/>
            </a:lvl1pPr>
          </a:lstStyle>
          <a:p>
            <a:pPr lvl="0"/>
            <a:r>
              <a:rPr lang="en-US" dirty="0"/>
              <a:t>Speaker name</a:t>
            </a:r>
          </a:p>
        </p:txBody>
      </p:sp>
      <p:sp>
        <p:nvSpPr>
          <p:cNvPr id="17" name="Text Placeholder 15">
            <a:extLst>
              <a:ext uri="{FF2B5EF4-FFF2-40B4-BE49-F238E27FC236}">
                <a16:creationId xmlns:a16="http://schemas.microsoft.com/office/drawing/2014/main" id="{E8B14D59-1495-4288-ACD8-22C48054FD10}"/>
              </a:ext>
            </a:extLst>
          </p:cNvPr>
          <p:cNvSpPr>
            <a:spLocks noGrp="1"/>
          </p:cNvSpPr>
          <p:nvPr>
            <p:ph type="body" sz="quarter" idx="16" hasCustomPrompt="1"/>
          </p:nvPr>
        </p:nvSpPr>
        <p:spPr>
          <a:xfrm>
            <a:off x="3129724" y="5066907"/>
            <a:ext cx="2661369" cy="757130"/>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dirty="0"/>
              <a:t>(pronouns)</a:t>
            </a:r>
            <a:br>
              <a:rPr lang="en-US" dirty="0"/>
            </a:br>
            <a:r>
              <a:rPr lang="en-US" dirty="0"/>
              <a:t>Job title</a:t>
            </a:r>
            <a:br>
              <a:rPr lang="en-US" dirty="0"/>
            </a:br>
            <a:r>
              <a:rPr lang="en-US" dirty="0"/>
              <a:t>Company</a:t>
            </a:r>
          </a:p>
        </p:txBody>
      </p:sp>
      <p:sp>
        <p:nvSpPr>
          <p:cNvPr id="18" name="Text Placeholder 15">
            <a:extLst>
              <a:ext uri="{FF2B5EF4-FFF2-40B4-BE49-F238E27FC236}">
                <a16:creationId xmlns:a16="http://schemas.microsoft.com/office/drawing/2014/main" id="{ACBDE7C4-64AF-4CA5-A203-DC58B71673A5}"/>
              </a:ext>
            </a:extLst>
          </p:cNvPr>
          <p:cNvSpPr>
            <a:spLocks noGrp="1"/>
          </p:cNvSpPr>
          <p:nvPr>
            <p:ph type="body" sz="quarter" idx="17" hasCustomPrompt="1"/>
          </p:nvPr>
        </p:nvSpPr>
        <p:spPr>
          <a:xfrm>
            <a:off x="5936531" y="5066907"/>
            <a:ext cx="2661369" cy="757130"/>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dirty="0"/>
              <a:t>(pronouns)</a:t>
            </a:r>
            <a:br>
              <a:rPr lang="en-US" dirty="0"/>
            </a:br>
            <a:r>
              <a:rPr lang="en-US" dirty="0"/>
              <a:t>Job title</a:t>
            </a:r>
            <a:br>
              <a:rPr lang="en-US" dirty="0"/>
            </a:br>
            <a:r>
              <a:rPr lang="en-US" dirty="0"/>
              <a:t>Company</a:t>
            </a:r>
          </a:p>
        </p:txBody>
      </p:sp>
      <p:pic>
        <p:nvPicPr>
          <p:cNvPr id="15" name="Picture 14">
            <a:extLst>
              <a:ext uri="{FF2B5EF4-FFF2-40B4-BE49-F238E27FC236}">
                <a16:creationId xmlns:a16="http://schemas.microsoft.com/office/drawing/2014/main" id="{330B29AE-5781-48A7-8D51-C242FB5AE5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FDF92EAC-25C8-4FCD-A8AF-E7615A05213A}"/>
              </a:ext>
            </a:extLst>
          </p:cNvPr>
          <p:cNvPicPr>
            <a:picLocks noChangeAspect="1"/>
          </p:cNvPicPr>
          <p:nvPr userDrawn="1"/>
        </p:nvPicPr>
        <p:blipFill>
          <a:blip r:embed="rId3"/>
          <a:srcRect/>
          <a:stretch/>
        </p:blipFill>
        <p:spPr>
          <a:xfrm>
            <a:off x="292501" y="6428661"/>
            <a:ext cx="388818" cy="219592"/>
          </a:xfrm>
          <a:prstGeom prst="rect">
            <a:avLst/>
          </a:prstGeom>
        </p:spPr>
      </p:pic>
      <p:sp>
        <p:nvSpPr>
          <p:cNvPr id="21" name="TextBox 3">
            <a:extLst>
              <a:ext uri="{FF2B5EF4-FFF2-40B4-BE49-F238E27FC236}">
                <a16:creationId xmlns:a16="http://schemas.microsoft.com/office/drawing/2014/main" id="{3684E698-4F6B-41AF-8414-C872B464A819}"/>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2023, Amazon Web Services, Inc. or its affiliates. All rights reserved.</a:t>
            </a:r>
          </a:p>
        </p:txBody>
      </p:sp>
    </p:spTree>
    <p:extLst>
      <p:ext uri="{BB962C8B-B14F-4D97-AF65-F5344CB8AC3E}">
        <p14:creationId xmlns:p14="http://schemas.microsoft.com/office/powerpoint/2010/main" val="2025168846"/>
      </p:ext>
    </p:extLst>
  </p:cSld>
  <p:clrMapOvr>
    <a:masterClrMapping/>
  </p:clrMapOvr>
  <p:transition>
    <p:fade/>
  </p:transition>
  <p:extLst>
    <p:ext uri="{DCECCB84-F9BA-43D5-87BE-67443E8EF086}">
      <p15:sldGuideLst xmlns:p15="http://schemas.microsoft.com/office/powerpoint/2012/main">
        <p15:guide id="3" pos="216" userDrawn="1">
          <p15:clr>
            <a:srgbClr val="FBAE40"/>
          </p15:clr>
        </p15:guide>
        <p15:guide id="4" orient="horz" pos="295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9E09F29F-FB70-4479-9632-85DE314617E2}"/>
              </a:ext>
            </a:extLst>
          </p:cNvPr>
          <p:cNvSpPr>
            <a:spLocks noGrp="1"/>
          </p:cNvSpPr>
          <p:nvPr>
            <p:ph type="body" sz="quarter" idx="10" hasCustomPrompt="1"/>
          </p:nvPr>
        </p:nvSpPr>
        <p:spPr>
          <a:xfrm>
            <a:off x="304800" y="1485900"/>
            <a:ext cx="11582400" cy="3570208"/>
          </a:xfrm>
        </p:spPr>
        <p:txBody>
          <a:bodyPr vert="horz" lIns="0" tIns="45720" rIns="0" bIns="45720" rtlCol="0">
            <a:spAutoFit/>
          </a:bodyPr>
          <a:lstStyle>
            <a:lvl1pPr marL="0" indent="0">
              <a:spcAft>
                <a:spcPts val="3000"/>
              </a:spcAft>
              <a:buNone/>
              <a:defRPr lang="en-US" smtClean="0"/>
            </a:lvl1pPr>
            <a:lvl2pPr marL="0" indent="0">
              <a:spcAft>
                <a:spcPts val="3000"/>
              </a:spcAft>
              <a:buNone/>
              <a:defRPr lang="en-US" sz="2800" smtClean="0"/>
            </a:lvl2pPr>
            <a:lvl3pPr marL="0" indent="0">
              <a:spcAft>
                <a:spcPts val="3000"/>
              </a:spcAft>
              <a:buNone/>
              <a:defRPr lang="en-US" sz="2800" smtClean="0"/>
            </a:lvl3pPr>
            <a:lvl4pPr marL="0" indent="0">
              <a:spcAft>
                <a:spcPts val="3000"/>
              </a:spcAft>
              <a:buNone/>
              <a:defRPr lang="en-US" sz="2800" smtClean="0"/>
            </a:lvl4pPr>
            <a:lvl5pPr marL="0" indent="0">
              <a:spcAft>
                <a:spcPts val="3000"/>
              </a:spcAft>
              <a:buNone/>
              <a:defRPr lang="en-US" sz="2800"/>
            </a:lvl5pPr>
          </a:lstStyle>
          <a:p>
            <a:pPr marL="228600" lvl="0" indent="-228600">
              <a:spcAft>
                <a:spcPts val="3000"/>
              </a:spcAft>
              <a:buClr>
                <a:schemeClr val="tx1"/>
              </a:buClr>
            </a:pPr>
            <a:r>
              <a:rPr lang="en-US" dirty="0"/>
              <a:t>Enter agenda items</a:t>
            </a:r>
          </a:p>
          <a:p>
            <a:pPr marL="457200" lvl="1" indent="-457200">
              <a:spcAft>
                <a:spcPts val="3000"/>
              </a:spcAft>
              <a:buClr>
                <a:schemeClr val="tx1"/>
              </a:buClr>
            </a:pPr>
            <a:r>
              <a:rPr lang="en-US" dirty="0"/>
              <a:t>Second level</a:t>
            </a:r>
          </a:p>
          <a:p>
            <a:pPr marL="457200" lvl="2" indent="-457200">
              <a:spcAft>
                <a:spcPts val="3000"/>
              </a:spcAft>
              <a:buClr>
                <a:schemeClr val="tx1"/>
              </a:buClr>
            </a:pPr>
            <a:r>
              <a:rPr lang="en-US" dirty="0"/>
              <a:t>Third level</a:t>
            </a:r>
          </a:p>
          <a:p>
            <a:pPr marL="457200" lvl="3" indent="-457200">
              <a:spcAft>
                <a:spcPts val="3000"/>
              </a:spcAft>
              <a:buClr>
                <a:schemeClr val="tx1"/>
              </a:buClr>
            </a:pPr>
            <a:r>
              <a:rPr lang="en-US" dirty="0"/>
              <a:t>Fourth level</a:t>
            </a:r>
          </a:p>
          <a:p>
            <a:pPr marL="457200" lvl="4" indent="-457200">
              <a:spcAft>
                <a:spcPts val="3000"/>
              </a:spcAft>
              <a:buClr>
                <a:schemeClr val="tx1"/>
              </a:buClr>
            </a:pPr>
            <a:r>
              <a:rPr lang="en-US" dirty="0"/>
              <a:t>Fifth level</a:t>
            </a:r>
          </a:p>
        </p:txBody>
      </p:sp>
      <p:sp>
        <p:nvSpPr>
          <p:cNvPr id="5" name="Title 1">
            <a:extLst>
              <a:ext uri="{FF2B5EF4-FFF2-40B4-BE49-F238E27FC236}">
                <a16:creationId xmlns:a16="http://schemas.microsoft.com/office/drawing/2014/main" id="{A175166B-DC8C-4D02-820A-E0D358716306}"/>
              </a:ext>
            </a:extLst>
          </p:cNvPr>
          <p:cNvSpPr>
            <a:spLocks noGrp="1"/>
          </p:cNvSpPr>
          <p:nvPr>
            <p:ph type="title" hasCustomPrompt="1"/>
          </p:nvPr>
        </p:nvSpPr>
        <p:spPr>
          <a:xfrm>
            <a:off x="304800" y="304800"/>
            <a:ext cx="11582400" cy="638175"/>
          </a:xfrm>
        </p:spPr>
        <p:txBody>
          <a:bodyPr/>
          <a:lstStyle>
            <a:lvl1pPr>
              <a:defRPr/>
            </a:lvl1pPr>
          </a:lstStyle>
          <a:p>
            <a:r>
              <a:rPr lang="en-US" dirty="0"/>
              <a:t>Agenda layout</a:t>
            </a:r>
          </a:p>
        </p:txBody>
      </p:sp>
      <p:sp>
        <p:nvSpPr>
          <p:cNvPr id="6" name="Rectangle 5">
            <a:extLst>
              <a:ext uri="{FF2B5EF4-FFF2-40B4-BE49-F238E27FC236}">
                <a16:creationId xmlns:a16="http://schemas.microsoft.com/office/drawing/2014/main" id="{E017BE0C-4360-472C-AB96-C971BF93533C}"/>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011F71B-BE44-401B-AFFD-E75E3E6B7E60}"/>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33718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p:txBody>
          <a:bodyPr/>
          <a:lstStyle>
            <a:lvl1pPr>
              <a:defRPr/>
            </a:lvl1pPr>
          </a:lstStyle>
          <a:p>
            <a:r>
              <a:rPr lang="en-US" dirty="0"/>
              <a:t>Title only layout</a:t>
            </a:r>
          </a:p>
        </p:txBody>
      </p:sp>
      <p:sp>
        <p:nvSpPr>
          <p:cNvPr id="3" name="Rectangle 2">
            <a:extLst>
              <a:ext uri="{FF2B5EF4-FFF2-40B4-BE49-F238E27FC236}">
                <a16:creationId xmlns:a16="http://schemas.microsoft.com/office/drawing/2014/main" id="{669404BB-7C07-456C-9FE6-39B804DE1334}"/>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F6A1941-5E96-40A0-ADA4-6E9460434100}"/>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81272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with 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p:txBody>
          <a:bodyPr/>
          <a:lstStyle>
            <a:lvl1pPr>
              <a:defRPr/>
            </a:lvl1pPr>
          </a:lstStyle>
          <a:p>
            <a:r>
              <a:rPr lang="en-US" dirty="0"/>
              <a:t>Title only layout with art</a:t>
            </a:r>
          </a:p>
        </p:txBody>
      </p:sp>
    </p:spTree>
    <p:extLst>
      <p:ext uri="{BB962C8B-B14F-4D97-AF65-F5344CB8AC3E}">
        <p14:creationId xmlns:p14="http://schemas.microsoft.com/office/powerpoint/2010/main" val="157652316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304800" y="1000125"/>
            <a:ext cx="11582400" cy="276999"/>
          </a:xfrm>
        </p:spPr>
        <p:txBody>
          <a:bodyPr/>
          <a:lstStyle>
            <a:lvl1pPr marL="0" indent="0">
              <a:lnSpc>
                <a:spcPct val="100000"/>
              </a:lnSpc>
              <a:spcAft>
                <a:spcPts val="1200"/>
              </a:spcAft>
              <a:buNone/>
              <a:defRPr sz="1200" b="1" cap="all" spc="300" baseline="0">
                <a:solidFill>
                  <a:srgbClr val="94E8FF"/>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5" name="Rectangle 4">
            <a:extLst>
              <a:ext uri="{FF2B5EF4-FFF2-40B4-BE49-F238E27FC236}">
                <a16:creationId xmlns:a16="http://schemas.microsoft.com/office/drawing/2014/main" id="{9A3F9902-502F-49F5-8F9D-C3AD819AE1AF}"/>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6DD21BA-BFE7-4761-B7B4-558AC666A754}"/>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6314358"/>
      </p:ext>
    </p:extLst>
  </p:cSld>
  <p:clrMapOvr>
    <a:masterClrMapping/>
  </p:clrMapOvr>
  <p:transition>
    <p:fade/>
  </p:transition>
  <p:extLst>
    <p:ext uri="{DCECCB84-F9BA-43D5-87BE-67443E8EF086}">
      <p15:sldGuideLst xmlns:p15="http://schemas.microsoft.com/office/powerpoint/2012/main">
        <p15:guide id="3" pos="216" userDrawn="1">
          <p15:clr>
            <a:srgbClr val="FBAE40"/>
          </p15:clr>
        </p15:guide>
        <p15:guide id="4" orient="horz" pos="6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73FA-018C-42B4-99E2-A1521E83ABDD}"/>
              </a:ext>
            </a:extLst>
          </p:cNvPr>
          <p:cNvSpPr>
            <a:spLocks noGrp="1"/>
          </p:cNvSpPr>
          <p:nvPr>
            <p:ph type="title" hasCustomPrompt="1"/>
          </p:nvPr>
        </p:nvSpPr>
        <p:spPr>
          <a:xfrm>
            <a:off x="0" y="-647700"/>
            <a:ext cx="11925300" cy="638175"/>
          </a:xfrm>
        </p:spPr>
        <p:txBody>
          <a:bodyPr/>
          <a:lstStyle>
            <a:lvl1pPr>
              <a:defRPr sz="3600">
                <a:solidFill>
                  <a:schemeClr val="bg1">
                    <a:lumMod val="65000"/>
                    <a:lumOff val="35000"/>
                  </a:schemeClr>
                </a:solidFill>
              </a:defRPr>
            </a:lvl1pPr>
          </a:lstStyle>
          <a:p>
            <a:r>
              <a:rPr lang="en-US" dirty="0"/>
              <a:t>Blank layout (enter descriptive title here for accessibility)</a:t>
            </a:r>
          </a:p>
        </p:txBody>
      </p:sp>
      <p:sp>
        <p:nvSpPr>
          <p:cNvPr id="3" name="Rectangle 2">
            <a:extLst>
              <a:ext uri="{FF2B5EF4-FFF2-40B4-BE49-F238E27FC236}">
                <a16:creationId xmlns:a16="http://schemas.microsoft.com/office/drawing/2014/main" id="{18D16A53-152C-4DCF-AFC9-96CCF08CB491}"/>
              </a:ext>
            </a:extLst>
          </p:cNvPr>
          <p:cNvSpPr/>
          <p:nvPr/>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23C2B6C-FEF8-4F02-8249-AA59E9670B89}"/>
              </a:ext>
            </a:extLst>
          </p:cNvPr>
          <p:cNvSpPr/>
          <p:nvPr userDrawn="1"/>
        </p:nvSpPr>
        <p:spPr>
          <a:xfrm>
            <a:off x="0" y="0"/>
            <a:ext cx="80304" cy="68580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805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1DBC7-A563-4787-896F-A8C55AC39541}"/>
              </a:ext>
            </a:extLst>
          </p:cNvPr>
          <p:cNvSpPr>
            <a:spLocks noGrp="1"/>
          </p:cNvSpPr>
          <p:nvPr>
            <p:ph type="title"/>
          </p:nvPr>
        </p:nvSpPr>
        <p:spPr>
          <a:xfrm>
            <a:off x="304800" y="304800"/>
            <a:ext cx="11582400" cy="638175"/>
          </a:xfrm>
          <a:prstGeom prst="rect">
            <a:avLst/>
          </a:prstGeom>
        </p:spPr>
        <p:txBody>
          <a:bodyPr vert="horz" lIns="0" tIns="45720" rIns="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BD4A25B-ECC2-4D0E-BA51-828900AA1150}"/>
              </a:ext>
            </a:extLst>
          </p:cNvPr>
          <p:cNvSpPr>
            <a:spLocks noGrp="1"/>
          </p:cNvSpPr>
          <p:nvPr>
            <p:ph type="body" idx="1"/>
          </p:nvPr>
        </p:nvSpPr>
        <p:spPr>
          <a:xfrm>
            <a:off x="304801" y="1485900"/>
            <a:ext cx="11582400" cy="2049792"/>
          </a:xfrm>
          <a:prstGeom prst="rect">
            <a:avLst/>
          </a:prstGeom>
        </p:spPr>
        <p:txBody>
          <a:bodyPr vert="horz"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3AAC10-7019-4712-85D0-4C900536A54E}"/>
              </a:ext>
            </a:extLst>
          </p:cNvPr>
          <p:cNvSpPr>
            <a:spLocks noGrp="1"/>
          </p:cNvSpPr>
          <p:nvPr>
            <p:ph type="dt" sz="half" idx="2"/>
          </p:nvPr>
        </p:nvSpPr>
        <p:spPr>
          <a:xfrm>
            <a:off x="838200" y="69659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F66AEACD-8FDE-40BC-8286-930C357A13C7}" type="datetimeFigureOut">
              <a:rPr lang="en-US" smtClean="0"/>
              <a:pPr/>
              <a:t>9/23/24</a:t>
            </a:fld>
            <a:endParaRPr lang="en-US" dirty="0"/>
          </a:p>
        </p:txBody>
      </p:sp>
      <p:sp>
        <p:nvSpPr>
          <p:cNvPr id="5" name="Footer Placeholder 4">
            <a:extLst>
              <a:ext uri="{FF2B5EF4-FFF2-40B4-BE49-F238E27FC236}">
                <a16:creationId xmlns:a16="http://schemas.microsoft.com/office/drawing/2014/main" id="{5F5BB608-7507-49E6-A3EF-FCF70056BA5E}"/>
              </a:ext>
            </a:extLst>
          </p:cNvPr>
          <p:cNvSpPr>
            <a:spLocks noGrp="1"/>
          </p:cNvSpPr>
          <p:nvPr>
            <p:ph type="ftr" sz="quarter" idx="3"/>
          </p:nvPr>
        </p:nvSpPr>
        <p:spPr>
          <a:xfrm>
            <a:off x="4038600" y="69659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CCEABC0-4D9B-4F84-9C7F-2B0BE8033B97}"/>
              </a:ext>
            </a:extLst>
          </p:cNvPr>
          <p:cNvSpPr>
            <a:spLocks noGrp="1"/>
          </p:cNvSpPr>
          <p:nvPr>
            <p:ph type="sldNum" sz="quarter" idx="4"/>
          </p:nvPr>
        </p:nvSpPr>
        <p:spPr>
          <a:xfrm>
            <a:off x="8610600" y="69659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C503246-BBCE-4F0A-BCDC-08FC4C52637D}" type="slidenum">
              <a:rPr lang="en-US" smtClean="0"/>
              <a:pPr/>
              <a:t>‹#›</a:t>
            </a:fld>
            <a:endParaRPr lang="en-US" dirty="0"/>
          </a:p>
        </p:txBody>
      </p:sp>
      <p:pic>
        <p:nvPicPr>
          <p:cNvPr id="8" name="Picture 7">
            <a:extLst>
              <a:ext uri="{FF2B5EF4-FFF2-40B4-BE49-F238E27FC236}">
                <a16:creationId xmlns:a16="http://schemas.microsoft.com/office/drawing/2014/main" id="{FF33A955-3B5A-4D3B-8E9F-1BB9D1E1D77C}"/>
              </a:ext>
            </a:extLst>
          </p:cNvPr>
          <p:cNvPicPr>
            <a:picLocks noChangeAspect="1"/>
          </p:cNvPicPr>
          <p:nvPr/>
        </p:nvPicPr>
        <p:blipFill>
          <a:blip r:embed="rId33"/>
          <a:srcRect/>
          <a:stretch/>
        </p:blipFill>
        <p:spPr>
          <a:xfrm>
            <a:off x="292501" y="6428661"/>
            <a:ext cx="388818" cy="219592"/>
          </a:xfrm>
          <a:prstGeom prst="rect">
            <a:avLst/>
          </a:prstGeom>
        </p:spPr>
      </p:pic>
      <p:sp>
        <p:nvSpPr>
          <p:cNvPr id="9" name="TextBox 3">
            <a:extLst>
              <a:ext uri="{FF2B5EF4-FFF2-40B4-BE49-F238E27FC236}">
                <a16:creationId xmlns:a16="http://schemas.microsoft.com/office/drawing/2014/main" id="{4CAD4279-FBF3-4755-ADA6-63C789BE8BA1}"/>
              </a:ext>
            </a:extLst>
          </p:cNvPr>
          <p:cNvSpPr txBox="1">
            <a:spLocks noChangeArrowheads="1"/>
          </p:cNvSpPr>
          <p:nvPr/>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2023, Amazon Web Services, Inc. or its affiliates. All rights reserved.</a:t>
            </a:r>
          </a:p>
        </p:txBody>
      </p:sp>
    </p:spTree>
    <p:extLst>
      <p:ext uri="{BB962C8B-B14F-4D97-AF65-F5344CB8AC3E}">
        <p14:creationId xmlns:p14="http://schemas.microsoft.com/office/powerpoint/2010/main" val="3535143983"/>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Lst>
  <p:transition>
    <p:fade/>
  </p:transition>
  <p:txStyles>
    <p:titleStyle>
      <a:lvl1pPr algn="l" defTabSz="914400" rtl="0" eaLnBrk="1" latinLnBrk="0" hangingPunct="1">
        <a:lnSpc>
          <a:spcPct val="90000"/>
        </a:lnSpc>
        <a:spcBef>
          <a:spcPct val="0"/>
        </a:spcBef>
        <a:buNone/>
        <a:defRPr sz="4000" b="1" kern="1200" spc="-1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0"/>
        </a:spcBef>
        <a:buClr>
          <a:schemeClr val="tx1"/>
        </a:buClr>
        <a:buFont typeface="Amazon Ember Display" panose="020F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orient="horz" pos="192" userDrawn="1">
          <p15:clr>
            <a:srgbClr val="F26B43"/>
          </p15:clr>
        </p15:guide>
        <p15:guide id="9" orient="horz" pos="3912" userDrawn="1">
          <p15:clr>
            <a:srgbClr val="F26B43"/>
          </p15:clr>
        </p15:guide>
        <p15:guide id="10" pos="192" userDrawn="1">
          <p15:clr>
            <a:srgbClr val="F26B43"/>
          </p15:clr>
        </p15:guide>
        <p15:guide id="11" pos="7488" userDrawn="1">
          <p15:clr>
            <a:srgbClr val="F26B43"/>
          </p15:clr>
        </p15:guide>
        <p15:guide id="12" orient="horz" pos="93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5A3116-81AA-C989-2FD7-470CF28FD08E}"/>
              </a:ext>
            </a:extLst>
          </p:cNvPr>
          <p:cNvSpPr>
            <a:spLocks noGrp="1"/>
          </p:cNvSpPr>
          <p:nvPr>
            <p:ph type="title"/>
          </p:nvPr>
        </p:nvSpPr>
        <p:spPr>
          <a:xfrm>
            <a:off x="322916" y="1846850"/>
            <a:ext cx="8274329" cy="1865508"/>
          </a:xfrm>
        </p:spPr>
        <p:txBody>
          <a:bodyPr/>
          <a:lstStyle/>
          <a:p>
            <a:r>
              <a:rPr lang="en-US" dirty="0"/>
              <a:t>Using ML in Data Management Systems at AWS</a:t>
            </a:r>
          </a:p>
        </p:txBody>
      </p:sp>
      <p:sp>
        <p:nvSpPr>
          <p:cNvPr id="4" name="Text Placeholder 3">
            <a:extLst>
              <a:ext uri="{FF2B5EF4-FFF2-40B4-BE49-F238E27FC236}">
                <a16:creationId xmlns:a16="http://schemas.microsoft.com/office/drawing/2014/main" id="{9AF44E46-04A6-F947-5493-E7924B7F833F}"/>
              </a:ext>
            </a:extLst>
          </p:cNvPr>
          <p:cNvSpPr>
            <a:spLocks noGrp="1"/>
          </p:cNvSpPr>
          <p:nvPr>
            <p:ph type="body" sz="quarter" idx="10"/>
          </p:nvPr>
        </p:nvSpPr>
        <p:spPr>
          <a:xfrm>
            <a:off x="322916" y="3712358"/>
            <a:ext cx="7882621" cy="800219"/>
          </a:xfrm>
        </p:spPr>
        <p:txBody>
          <a:bodyPr/>
          <a:lstStyle/>
          <a:p>
            <a:r>
              <a:rPr lang="en-US" b="0" dirty="0"/>
              <a:t>Vikram Nathan</a:t>
            </a:r>
          </a:p>
          <a:p>
            <a:r>
              <a:rPr lang="en-US" dirty="0"/>
              <a:t>Amazon Web Services</a:t>
            </a:r>
          </a:p>
        </p:txBody>
      </p:sp>
      <p:sp>
        <p:nvSpPr>
          <p:cNvPr id="2" name="TextBox 1">
            <a:extLst>
              <a:ext uri="{FF2B5EF4-FFF2-40B4-BE49-F238E27FC236}">
                <a16:creationId xmlns:a16="http://schemas.microsoft.com/office/drawing/2014/main" id="{1311B160-5A88-A3C7-CAB6-F1AB408C318F}"/>
              </a:ext>
            </a:extLst>
          </p:cNvPr>
          <p:cNvSpPr txBox="1"/>
          <p:nvPr/>
        </p:nvSpPr>
        <p:spPr>
          <a:xfrm>
            <a:off x="1585281" y="5266944"/>
            <a:ext cx="6620256" cy="830997"/>
          </a:xfrm>
          <a:prstGeom prst="rect">
            <a:avLst/>
          </a:prstGeom>
          <a:noFill/>
        </p:spPr>
        <p:txBody>
          <a:bodyPr wrap="square" lIns="0" rIns="0" rtlCol="0">
            <a:spAutoFit/>
          </a:bodyPr>
          <a:lstStyle/>
          <a:p>
            <a:pPr algn="ctr"/>
            <a:r>
              <a:rPr lang="en-US" sz="2400" dirty="0"/>
              <a:t>Disclaimer: </a:t>
            </a:r>
            <a:r>
              <a:rPr kumimoji="0" lang="en-US" sz="2400" b="0" i="0" u="none" strike="noStrike" kern="1200" cap="none" spc="0" normalizeH="0" baseline="0" noProof="0" dirty="0">
                <a:ln>
                  <a:noFill/>
                </a:ln>
                <a:solidFill>
                  <a:prstClr val="white"/>
                </a:solidFill>
                <a:effectLst/>
                <a:uLnTx/>
                <a:uFillTx/>
                <a:latin typeface="Amazon Ember Display" panose="020F0603020204020204" pitchFamily="34" charset="0"/>
                <a:ea typeface="+mn-ea"/>
                <a:cs typeface="+mn-cs"/>
              </a:rPr>
              <a:t>The following slides do not represent views of AWS in any way</a:t>
            </a:r>
          </a:p>
        </p:txBody>
      </p:sp>
    </p:spTree>
    <p:extLst>
      <p:ext uri="{BB962C8B-B14F-4D97-AF65-F5344CB8AC3E}">
        <p14:creationId xmlns:p14="http://schemas.microsoft.com/office/powerpoint/2010/main" val="1447965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03803281-C94A-87CD-47C2-664BBCABD9DA}"/>
              </a:ext>
            </a:extLst>
          </p:cNvPr>
          <p:cNvSpPr>
            <a:spLocks noGrp="1"/>
          </p:cNvSpPr>
          <p:nvPr>
            <p:ph type="title"/>
          </p:nvPr>
        </p:nvSpPr>
        <p:spPr>
          <a:xfrm>
            <a:off x="304800" y="304800"/>
            <a:ext cx="11582400" cy="638175"/>
          </a:xfrm>
        </p:spPr>
        <p:txBody>
          <a:bodyPr/>
          <a:lstStyle/>
          <a:p>
            <a:r>
              <a:rPr lang="en-US" dirty="0"/>
              <a:t>Intelligent scaling </a:t>
            </a:r>
            <a:r>
              <a:rPr lang="en-US" dirty="0">
                <a:sym typeface="Wingdings" pitchFamily="2" charset="2"/>
              </a:rPr>
              <a:t></a:t>
            </a:r>
            <a:r>
              <a:rPr lang="en-US" dirty="0"/>
              <a:t> new customer experiences</a:t>
            </a:r>
          </a:p>
        </p:txBody>
      </p:sp>
      <p:sp>
        <p:nvSpPr>
          <p:cNvPr id="5" name="Text Placeholder 18">
            <a:extLst>
              <a:ext uri="{FF2B5EF4-FFF2-40B4-BE49-F238E27FC236}">
                <a16:creationId xmlns:a16="http://schemas.microsoft.com/office/drawing/2014/main" id="{95FDDD53-2563-A5AD-BCF8-8EDEFAEDF506}"/>
              </a:ext>
            </a:extLst>
          </p:cNvPr>
          <p:cNvSpPr txBox="1">
            <a:spLocks/>
          </p:cNvSpPr>
          <p:nvPr/>
        </p:nvSpPr>
        <p:spPr>
          <a:xfrm>
            <a:off x="304800" y="1454403"/>
            <a:ext cx="11582400" cy="461665"/>
          </a:xfrm>
          <a:prstGeom prst="rect">
            <a:avLst/>
          </a:prstGeom>
        </p:spPr>
        <p:txBody>
          <a:bodyPr/>
          <a:lstStyle>
            <a:lvl1pPr marL="228600" indent="-22860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0"/>
              </a:spcBef>
              <a:buClr>
                <a:schemeClr val="tx1"/>
              </a:buClr>
              <a:buFont typeface="Amazon Ember Display" panose="020F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pPr marL="0" indent="0">
              <a:buNone/>
            </a:pPr>
            <a:r>
              <a:rPr lang="en-US" sz="2000" dirty="0"/>
              <a:t>Real customer workload: during the day, we have many dashboarding queries, but during the night we run large ingestions</a:t>
            </a:r>
          </a:p>
        </p:txBody>
      </p:sp>
      <p:grpSp>
        <p:nvGrpSpPr>
          <p:cNvPr id="6" name="Group 5">
            <a:extLst>
              <a:ext uri="{FF2B5EF4-FFF2-40B4-BE49-F238E27FC236}">
                <a16:creationId xmlns:a16="http://schemas.microsoft.com/office/drawing/2014/main" id="{C0EC7F1E-46CF-0FB3-963D-90EBEA5FDFF4}"/>
              </a:ext>
            </a:extLst>
          </p:cNvPr>
          <p:cNvGrpSpPr/>
          <p:nvPr/>
        </p:nvGrpSpPr>
        <p:grpSpPr>
          <a:xfrm>
            <a:off x="518310" y="2642219"/>
            <a:ext cx="11582400" cy="2836085"/>
            <a:chOff x="-200615" y="1148208"/>
            <a:chExt cx="21272331" cy="5208779"/>
          </a:xfrm>
        </p:grpSpPr>
        <p:grpSp>
          <p:nvGrpSpPr>
            <p:cNvPr id="7" name="Group 6">
              <a:extLst>
                <a:ext uri="{FF2B5EF4-FFF2-40B4-BE49-F238E27FC236}">
                  <a16:creationId xmlns:a16="http://schemas.microsoft.com/office/drawing/2014/main" id="{CB1EB13C-8CF7-FE48-2284-69485C73CC98}"/>
                </a:ext>
              </a:extLst>
            </p:cNvPr>
            <p:cNvGrpSpPr/>
            <p:nvPr/>
          </p:nvGrpSpPr>
          <p:grpSpPr>
            <a:xfrm>
              <a:off x="5935" y="1387116"/>
              <a:ext cx="21065781" cy="4629702"/>
              <a:chOff x="5936" y="7375429"/>
              <a:chExt cx="20568064" cy="4520317"/>
            </a:xfrm>
          </p:grpSpPr>
          <p:sp>
            <p:nvSpPr>
              <p:cNvPr id="89" name="Freeform 88">
                <a:extLst>
                  <a:ext uri="{FF2B5EF4-FFF2-40B4-BE49-F238E27FC236}">
                    <a16:creationId xmlns:a16="http://schemas.microsoft.com/office/drawing/2014/main" id="{7180AD96-6376-19E0-AF2F-573ED84FCDC9}"/>
                  </a:ext>
                </a:extLst>
              </p:cNvPr>
              <p:cNvSpPr/>
              <p:nvPr/>
            </p:nvSpPr>
            <p:spPr>
              <a:xfrm>
                <a:off x="12712300"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grpSp>
            <p:nvGrpSpPr>
              <p:cNvPr id="90" name="Group 89">
                <a:extLst>
                  <a:ext uri="{FF2B5EF4-FFF2-40B4-BE49-F238E27FC236}">
                    <a16:creationId xmlns:a16="http://schemas.microsoft.com/office/drawing/2014/main" id="{79055405-2BEA-1402-220B-AEA44108C5A2}"/>
                  </a:ext>
                </a:extLst>
              </p:cNvPr>
              <p:cNvGrpSpPr/>
              <p:nvPr/>
            </p:nvGrpSpPr>
            <p:grpSpPr>
              <a:xfrm>
                <a:off x="5936" y="7843270"/>
                <a:ext cx="20568064" cy="3610264"/>
                <a:chOff x="5936" y="7843270"/>
                <a:chExt cx="13577287" cy="3610264"/>
              </a:xfrm>
            </p:grpSpPr>
            <p:sp>
              <p:nvSpPr>
                <p:cNvPr id="138" name="Freeform 137">
                  <a:extLst>
                    <a:ext uri="{FF2B5EF4-FFF2-40B4-BE49-F238E27FC236}">
                      <a16:creationId xmlns:a16="http://schemas.microsoft.com/office/drawing/2014/main" id="{C779E208-4A34-2D0B-D1F5-21F468C18EA4}"/>
                    </a:ext>
                  </a:extLst>
                </p:cNvPr>
                <p:cNvSpPr/>
                <p:nvPr/>
              </p:nvSpPr>
              <p:spPr>
                <a:xfrm>
                  <a:off x="5936" y="11446212"/>
                  <a:ext cx="13577287" cy="7322"/>
                </a:xfrm>
                <a:custGeom>
                  <a:avLst/>
                  <a:gdLst>
                    <a:gd name="connsiteX0" fmla="*/ 0 w 12660648"/>
                    <a:gd name="connsiteY0" fmla="*/ 0 h 6828"/>
                    <a:gd name="connsiteX1" fmla="*/ 12660649 w 12660648"/>
                    <a:gd name="connsiteY1" fmla="*/ 0 h 6828"/>
                  </a:gdLst>
                  <a:ahLst/>
                  <a:cxnLst>
                    <a:cxn ang="0">
                      <a:pos x="connsiteX0" y="connsiteY0"/>
                    </a:cxn>
                    <a:cxn ang="0">
                      <a:pos x="connsiteX1" y="connsiteY1"/>
                    </a:cxn>
                  </a:cxnLst>
                  <a:rect l="l" t="t" r="r" b="b"/>
                  <a:pathLst>
                    <a:path w="12660648" h="6828">
                      <a:moveTo>
                        <a:pt x="0" y="0"/>
                      </a:moveTo>
                      <a:lnTo>
                        <a:pt x="12660649" y="0"/>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39" name="Freeform 138">
                  <a:extLst>
                    <a:ext uri="{FF2B5EF4-FFF2-40B4-BE49-F238E27FC236}">
                      <a16:creationId xmlns:a16="http://schemas.microsoft.com/office/drawing/2014/main" id="{1DFE39F5-817E-C99A-9DA9-4E83BAF1F8F9}"/>
                    </a:ext>
                  </a:extLst>
                </p:cNvPr>
                <p:cNvSpPr/>
                <p:nvPr/>
              </p:nvSpPr>
              <p:spPr>
                <a:xfrm>
                  <a:off x="5936" y="10997189"/>
                  <a:ext cx="13577287" cy="7322"/>
                </a:xfrm>
                <a:custGeom>
                  <a:avLst/>
                  <a:gdLst>
                    <a:gd name="connsiteX0" fmla="*/ 0 w 12660648"/>
                    <a:gd name="connsiteY0" fmla="*/ 0 h 6828"/>
                    <a:gd name="connsiteX1" fmla="*/ 12660649 w 12660648"/>
                    <a:gd name="connsiteY1" fmla="*/ 0 h 6828"/>
                  </a:gdLst>
                  <a:ahLst/>
                  <a:cxnLst>
                    <a:cxn ang="0">
                      <a:pos x="connsiteX0" y="connsiteY0"/>
                    </a:cxn>
                    <a:cxn ang="0">
                      <a:pos x="connsiteX1" y="connsiteY1"/>
                    </a:cxn>
                  </a:cxnLst>
                  <a:rect l="l" t="t" r="r" b="b"/>
                  <a:pathLst>
                    <a:path w="12660648" h="6828">
                      <a:moveTo>
                        <a:pt x="0" y="0"/>
                      </a:moveTo>
                      <a:lnTo>
                        <a:pt x="12660649" y="0"/>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40" name="Freeform 139">
                  <a:extLst>
                    <a:ext uri="{FF2B5EF4-FFF2-40B4-BE49-F238E27FC236}">
                      <a16:creationId xmlns:a16="http://schemas.microsoft.com/office/drawing/2014/main" id="{ED953124-E225-1C0D-7CC0-86187DCFE004}"/>
                    </a:ext>
                  </a:extLst>
                </p:cNvPr>
                <p:cNvSpPr/>
                <p:nvPr/>
              </p:nvSpPr>
              <p:spPr>
                <a:xfrm>
                  <a:off x="5936" y="10548240"/>
                  <a:ext cx="13577287" cy="7322"/>
                </a:xfrm>
                <a:custGeom>
                  <a:avLst/>
                  <a:gdLst>
                    <a:gd name="connsiteX0" fmla="*/ 0 w 12660648"/>
                    <a:gd name="connsiteY0" fmla="*/ 0 h 6828"/>
                    <a:gd name="connsiteX1" fmla="*/ 12660649 w 12660648"/>
                    <a:gd name="connsiteY1" fmla="*/ 0 h 6828"/>
                  </a:gdLst>
                  <a:ahLst/>
                  <a:cxnLst>
                    <a:cxn ang="0">
                      <a:pos x="connsiteX0" y="connsiteY0"/>
                    </a:cxn>
                    <a:cxn ang="0">
                      <a:pos x="connsiteX1" y="connsiteY1"/>
                    </a:cxn>
                  </a:cxnLst>
                  <a:rect l="l" t="t" r="r" b="b"/>
                  <a:pathLst>
                    <a:path w="12660648" h="6828">
                      <a:moveTo>
                        <a:pt x="0" y="0"/>
                      </a:moveTo>
                      <a:lnTo>
                        <a:pt x="12660649" y="0"/>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41" name="Freeform 140">
                  <a:extLst>
                    <a:ext uri="{FF2B5EF4-FFF2-40B4-BE49-F238E27FC236}">
                      <a16:creationId xmlns:a16="http://schemas.microsoft.com/office/drawing/2014/main" id="{5058C75C-1449-CF85-0948-2756EEB024B8}"/>
                    </a:ext>
                  </a:extLst>
                </p:cNvPr>
                <p:cNvSpPr/>
                <p:nvPr/>
              </p:nvSpPr>
              <p:spPr>
                <a:xfrm>
                  <a:off x="5936" y="9650269"/>
                  <a:ext cx="13577287" cy="7322"/>
                </a:xfrm>
                <a:custGeom>
                  <a:avLst/>
                  <a:gdLst>
                    <a:gd name="connsiteX0" fmla="*/ 0 w 12660648"/>
                    <a:gd name="connsiteY0" fmla="*/ 0 h 6828"/>
                    <a:gd name="connsiteX1" fmla="*/ 12660649 w 12660648"/>
                    <a:gd name="connsiteY1" fmla="*/ 0 h 6828"/>
                  </a:gdLst>
                  <a:ahLst/>
                  <a:cxnLst>
                    <a:cxn ang="0">
                      <a:pos x="connsiteX0" y="connsiteY0"/>
                    </a:cxn>
                    <a:cxn ang="0">
                      <a:pos x="connsiteX1" y="connsiteY1"/>
                    </a:cxn>
                  </a:cxnLst>
                  <a:rect l="l" t="t" r="r" b="b"/>
                  <a:pathLst>
                    <a:path w="12660648" h="6828">
                      <a:moveTo>
                        <a:pt x="0" y="0"/>
                      </a:moveTo>
                      <a:lnTo>
                        <a:pt x="12660649" y="0"/>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42" name="Freeform 141">
                  <a:extLst>
                    <a:ext uri="{FF2B5EF4-FFF2-40B4-BE49-F238E27FC236}">
                      <a16:creationId xmlns:a16="http://schemas.microsoft.com/office/drawing/2014/main" id="{0C1C682C-BE06-9172-D114-60F15D5D6C56}"/>
                    </a:ext>
                  </a:extLst>
                </p:cNvPr>
                <p:cNvSpPr/>
                <p:nvPr/>
              </p:nvSpPr>
              <p:spPr>
                <a:xfrm>
                  <a:off x="5936" y="9201247"/>
                  <a:ext cx="13577287" cy="7322"/>
                </a:xfrm>
                <a:custGeom>
                  <a:avLst/>
                  <a:gdLst>
                    <a:gd name="connsiteX0" fmla="*/ 0 w 12660648"/>
                    <a:gd name="connsiteY0" fmla="*/ 0 h 6828"/>
                    <a:gd name="connsiteX1" fmla="*/ 12660649 w 12660648"/>
                    <a:gd name="connsiteY1" fmla="*/ 0 h 6828"/>
                  </a:gdLst>
                  <a:ahLst/>
                  <a:cxnLst>
                    <a:cxn ang="0">
                      <a:pos x="connsiteX0" y="connsiteY0"/>
                    </a:cxn>
                    <a:cxn ang="0">
                      <a:pos x="connsiteX1" y="connsiteY1"/>
                    </a:cxn>
                  </a:cxnLst>
                  <a:rect l="l" t="t" r="r" b="b"/>
                  <a:pathLst>
                    <a:path w="12660648" h="6828">
                      <a:moveTo>
                        <a:pt x="0" y="0"/>
                      </a:moveTo>
                      <a:lnTo>
                        <a:pt x="12660649" y="0"/>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43" name="Freeform 142">
                  <a:extLst>
                    <a:ext uri="{FF2B5EF4-FFF2-40B4-BE49-F238E27FC236}">
                      <a16:creationId xmlns:a16="http://schemas.microsoft.com/office/drawing/2014/main" id="{5D40C8BC-AFFB-DB84-6BF9-B7B6664EF5A1}"/>
                    </a:ext>
                  </a:extLst>
                </p:cNvPr>
                <p:cNvSpPr/>
                <p:nvPr/>
              </p:nvSpPr>
              <p:spPr>
                <a:xfrm>
                  <a:off x="5936" y="10099219"/>
                  <a:ext cx="13577287" cy="7322"/>
                </a:xfrm>
                <a:custGeom>
                  <a:avLst/>
                  <a:gdLst>
                    <a:gd name="connsiteX0" fmla="*/ 0 w 12660648"/>
                    <a:gd name="connsiteY0" fmla="*/ 0 h 6828"/>
                    <a:gd name="connsiteX1" fmla="*/ 12660649 w 12660648"/>
                    <a:gd name="connsiteY1" fmla="*/ 0 h 6828"/>
                  </a:gdLst>
                  <a:ahLst/>
                  <a:cxnLst>
                    <a:cxn ang="0">
                      <a:pos x="connsiteX0" y="connsiteY0"/>
                    </a:cxn>
                    <a:cxn ang="0">
                      <a:pos x="connsiteX1" y="connsiteY1"/>
                    </a:cxn>
                  </a:cxnLst>
                  <a:rect l="l" t="t" r="r" b="b"/>
                  <a:pathLst>
                    <a:path w="12660648" h="6828">
                      <a:moveTo>
                        <a:pt x="0" y="0"/>
                      </a:moveTo>
                      <a:lnTo>
                        <a:pt x="12660649" y="0"/>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44" name="Freeform 143">
                  <a:extLst>
                    <a:ext uri="{FF2B5EF4-FFF2-40B4-BE49-F238E27FC236}">
                      <a16:creationId xmlns:a16="http://schemas.microsoft.com/office/drawing/2014/main" id="{641CB286-6B6A-D9A0-7907-F7BC0798892F}"/>
                    </a:ext>
                  </a:extLst>
                </p:cNvPr>
                <p:cNvSpPr/>
                <p:nvPr/>
              </p:nvSpPr>
              <p:spPr>
                <a:xfrm>
                  <a:off x="5936" y="8741241"/>
                  <a:ext cx="13577287" cy="7322"/>
                </a:xfrm>
                <a:custGeom>
                  <a:avLst/>
                  <a:gdLst>
                    <a:gd name="connsiteX0" fmla="*/ 0 w 12660648"/>
                    <a:gd name="connsiteY0" fmla="*/ 0 h 6828"/>
                    <a:gd name="connsiteX1" fmla="*/ 12660649 w 12660648"/>
                    <a:gd name="connsiteY1" fmla="*/ 0 h 6828"/>
                  </a:gdLst>
                  <a:ahLst/>
                  <a:cxnLst>
                    <a:cxn ang="0">
                      <a:pos x="connsiteX0" y="connsiteY0"/>
                    </a:cxn>
                    <a:cxn ang="0">
                      <a:pos x="connsiteX1" y="connsiteY1"/>
                    </a:cxn>
                  </a:cxnLst>
                  <a:rect l="l" t="t" r="r" b="b"/>
                  <a:pathLst>
                    <a:path w="12660648" h="6828">
                      <a:moveTo>
                        <a:pt x="0" y="0"/>
                      </a:moveTo>
                      <a:lnTo>
                        <a:pt x="12660649" y="0"/>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45" name="Freeform 144">
                  <a:extLst>
                    <a:ext uri="{FF2B5EF4-FFF2-40B4-BE49-F238E27FC236}">
                      <a16:creationId xmlns:a16="http://schemas.microsoft.com/office/drawing/2014/main" id="{0CCC4D61-7B23-B989-725A-B58043007215}"/>
                    </a:ext>
                  </a:extLst>
                </p:cNvPr>
                <p:cNvSpPr/>
                <p:nvPr/>
              </p:nvSpPr>
              <p:spPr>
                <a:xfrm>
                  <a:off x="5936" y="8292292"/>
                  <a:ext cx="13577287" cy="7322"/>
                </a:xfrm>
                <a:custGeom>
                  <a:avLst/>
                  <a:gdLst>
                    <a:gd name="connsiteX0" fmla="*/ 0 w 12660648"/>
                    <a:gd name="connsiteY0" fmla="*/ 0 h 6828"/>
                    <a:gd name="connsiteX1" fmla="*/ 12660649 w 12660648"/>
                    <a:gd name="connsiteY1" fmla="*/ 0 h 6828"/>
                  </a:gdLst>
                  <a:ahLst/>
                  <a:cxnLst>
                    <a:cxn ang="0">
                      <a:pos x="connsiteX0" y="connsiteY0"/>
                    </a:cxn>
                    <a:cxn ang="0">
                      <a:pos x="connsiteX1" y="connsiteY1"/>
                    </a:cxn>
                  </a:cxnLst>
                  <a:rect l="l" t="t" r="r" b="b"/>
                  <a:pathLst>
                    <a:path w="12660648" h="6828">
                      <a:moveTo>
                        <a:pt x="0" y="0"/>
                      </a:moveTo>
                      <a:lnTo>
                        <a:pt x="12660649" y="0"/>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46" name="Freeform 145">
                  <a:extLst>
                    <a:ext uri="{FF2B5EF4-FFF2-40B4-BE49-F238E27FC236}">
                      <a16:creationId xmlns:a16="http://schemas.microsoft.com/office/drawing/2014/main" id="{F6DF79DF-5240-4086-55D0-009AE0755F99}"/>
                    </a:ext>
                  </a:extLst>
                </p:cNvPr>
                <p:cNvSpPr/>
                <p:nvPr/>
              </p:nvSpPr>
              <p:spPr>
                <a:xfrm>
                  <a:off x="5936" y="7843270"/>
                  <a:ext cx="13577287" cy="7322"/>
                </a:xfrm>
                <a:custGeom>
                  <a:avLst/>
                  <a:gdLst>
                    <a:gd name="connsiteX0" fmla="*/ 0 w 12660648"/>
                    <a:gd name="connsiteY0" fmla="*/ 0 h 6828"/>
                    <a:gd name="connsiteX1" fmla="*/ 12660649 w 12660648"/>
                    <a:gd name="connsiteY1" fmla="*/ 0 h 6828"/>
                  </a:gdLst>
                  <a:ahLst/>
                  <a:cxnLst>
                    <a:cxn ang="0">
                      <a:pos x="connsiteX0" y="connsiteY0"/>
                    </a:cxn>
                    <a:cxn ang="0">
                      <a:pos x="connsiteX1" y="connsiteY1"/>
                    </a:cxn>
                  </a:cxnLst>
                  <a:rect l="l" t="t" r="r" b="b"/>
                  <a:pathLst>
                    <a:path w="12660648" h="6828">
                      <a:moveTo>
                        <a:pt x="0" y="0"/>
                      </a:moveTo>
                      <a:lnTo>
                        <a:pt x="12660649" y="0"/>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grpSp>
          <p:sp>
            <p:nvSpPr>
              <p:cNvPr id="91" name="Freeform 90">
                <a:extLst>
                  <a:ext uri="{FF2B5EF4-FFF2-40B4-BE49-F238E27FC236}">
                    <a16:creationId xmlns:a16="http://schemas.microsoft.com/office/drawing/2014/main" id="{CB1C52EA-3441-989B-9880-3A5534C551C9}"/>
                  </a:ext>
                </a:extLst>
              </p:cNvPr>
              <p:cNvSpPr/>
              <p:nvPr/>
            </p:nvSpPr>
            <p:spPr>
              <a:xfrm>
                <a:off x="12275281"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92" name="Freeform 91">
                <a:extLst>
                  <a:ext uri="{FF2B5EF4-FFF2-40B4-BE49-F238E27FC236}">
                    <a16:creationId xmlns:a16="http://schemas.microsoft.com/office/drawing/2014/main" id="{F69169A2-C9B2-5DDD-D82A-89F581C6C209}"/>
                  </a:ext>
                </a:extLst>
              </p:cNvPr>
              <p:cNvSpPr/>
              <p:nvPr/>
            </p:nvSpPr>
            <p:spPr>
              <a:xfrm>
                <a:off x="7894109"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93" name="Freeform 92">
                <a:extLst>
                  <a:ext uri="{FF2B5EF4-FFF2-40B4-BE49-F238E27FC236}">
                    <a16:creationId xmlns:a16="http://schemas.microsoft.com/office/drawing/2014/main" id="{DE2BD6A2-A982-8F8B-2A35-4367EDE67D1D}"/>
                  </a:ext>
                </a:extLst>
              </p:cNvPr>
              <p:cNvSpPr/>
              <p:nvPr/>
            </p:nvSpPr>
            <p:spPr>
              <a:xfrm>
                <a:off x="8331196"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94" name="Freeform 93">
                <a:extLst>
                  <a:ext uri="{FF2B5EF4-FFF2-40B4-BE49-F238E27FC236}">
                    <a16:creationId xmlns:a16="http://schemas.microsoft.com/office/drawing/2014/main" id="{C250F37E-9905-A650-9D71-22E09EDCDE61}"/>
                  </a:ext>
                </a:extLst>
              </p:cNvPr>
              <p:cNvSpPr/>
              <p:nvPr/>
            </p:nvSpPr>
            <p:spPr>
              <a:xfrm>
                <a:off x="8768213"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95" name="Freeform 94">
                <a:extLst>
                  <a:ext uri="{FF2B5EF4-FFF2-40B4-BE49-F238E27FC236}">
                    <a16:creationId xmlns:a16="http://schemas.microsoft.com/office/drawing/2014/main" id="{973CA791-E13F-1159-43B0-E34F2FEC8E08}"/>
                  </a:ext>
                </a:extLst>
              </p:cNvPr>
              <p:cNvSpPr/>
              <p:nvPr/>
            </p:nvSpPr>
            <p:spPr>
              <a:xfrm>
                <a:off x="9205231"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96" name="Freeform 95">
                <a:extLst>
                  <a:ext uri="{FF2B5EF4-FFF2-40B4-BE49-F238E27FC236}">
                    <a16:creationId xmlns:a16="http://schemas.microsoft.com/office/drawing/2014/main" id="{E27472FA-2A2B-CD56-8FC6-66CB76009A36}"/>
                  </a:ext>
                </a:extLst>
              </p:cNvPr>
              <p:cNvSpPr/>
              <p:nvPr/>
            </p:nvSpPr>
            <p:spPr>
              <a:xfrm>
                <a:off x="10079337"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97" name="Freeform 96">
                <a:extLst>
                  <a:ext uri="{FF2B5EF4-FFF2-40B4-BE49-F238E27FC236}">
                    <a16:creationId xmlns:a16="http://schemas.microsoft.com/office/drawing/2014/main" id="{00270091-B177-8C5B-AB9D-7C3606B9E66D}"/>
                  </a:ext>
                </a:extLst>
              </p:cNvPr>
              <p:cNvSpPr/>
              <p:nvPr/>
            </p:nvSpPr>
            <p:spPr>
              <a:xfrm>
                <a:off x="10516354"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98" name="Freeform 97">
                <a:extLst>
                  <a:ext uri="{FF2B5EF4-FFF2-40B4-BE49-F238E27FC236}">
                    <a16:creationId xmlns:a16="http://schemas.microsoft.com/office/drawing/2014/main" id="{0E49D710-D701-7135-F172-B95C4CA646E5}"/>
                  </a:ext>
                </a:extLst>
              </p:cNvPr>
              <p:cNvSpPr/>
              <p:nvPr/>
            </p:nvSpPr>
            <p:spPr>
              <a:xfrm>
                <a:off x="9642318"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99" name="Freeform 98">
                <a:extLst>
                  <a:ext uri="{FF2B5EF4-FFF2-40B4-BE49-F238E27FC236}">
                    <a16:creationId xmlns:a16="http://schemas.microsoft.com/office/drawing/2014/main" id="{2D9D4E63-53C2-5E6D-AEAC-1B290E9C59B0}"/>
                  </a:ext>
                </a:extLst>
              </p:cNvPr>
              <p:cNvSpPr/>
              <p:nvPr/>
            </p:nvSpPr>
            <p:spPr>
              <a:xfrm>
                <a:off x="10964090"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00" name="Freeform 99">
                <a:extLst>
                  <a:ext uri="{FF2B5EF4-FFF2-40B4-BE49-F238E27FC236}">
                    <a16:creationId xmlns:a16="http://schemas.microsoft.com/office/drawing/2014/main" id="{27336608-1126-BADA-9892-B2F8F34CA1B4}"/>
                  </a:ext>
                </a:extLst>
              </p:cNvPr>
              <p:cNvSpPr/>
              <p:nvPr/>
            </p:nvSpPr>
            <p:spPr>
              <a:xfrm>
                <a:off x="11401177"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01" name="Freeform 100">
                <a:extLst>
                  <a:ext uri="{FF2B5EF4-FFF2-40B4-BE49-F238E27FC236}">
                    <a16:creationId xmlns:a16="http://schemas.microsoft.com/office/drawing/2014/main" id="{2E9EA7A9-95FA-2906-4D3E-D4966CECDBF2}"/>
                  </a:ext>
                </a:extLst>
              </p:cNvPr>
              <p:cNvSpPr/>
              <p:nvPr/>
            </p:nvSpPr>
            <p:spPr>
              <a:xfrm>
                <a:off x="11838195"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02" name="Freeform 101">
                <a:extLst>
                  <a:ext uri="{FF2B5EF4-FFF2-40B4-BE49-F238E27FC236}">
                    <a16:creationId xmlns:a16="http://schemas.microsoft.com/office/drawing/2014/main" id="{5450AA88-CEC8-30F7-913E-D4664138F250}"/>
                  </a:ext>
                </a:extLst>
              </p:cNvPr>
              <p:cNvSpPr/>
              <p:nvPr/>
            </p:nvSpPr>
            <p:spPr>
              <a:xfrm>
                <a:off x="442953"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03" name="Freeform 102">
                <a:extLst>
                  <a:ext uri="{FF2B5EF4-FFF2-40B4-BE49-F238E27FC236}">
                    <a16:creationId xmlns:a16="http://schemas.microsoft.com/office/drawing/2014/main" id="{E8D74CC7-644A-705C-03DC-EE6B1699DEF5}"/>
                  </a:ext>
                </a:extLst>
              </p:cNvPr>
              <p:cNvSpPr/>
              <p:nvPr/>
            </p:nvSpPr>
            <p:spPr>
              <a:xfrm>
                <a:off x="880040"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04" name="Freeform 103">
                <a:extLst>
                  <a:ext uri="{FF2B5EF4-FFF2-40B4-BE49-F238E27FC236}">
                    <a16:creationId xmlns:a16="http://schemas.microsoft.com/office/drawing/2014/main" id="{C77DAF86-42A3-9122-BD93-5ED541C07777}"/>
                  </a:ext>
                </a:extLst>
              </p:cNvPr>
              <p:cNvSpPr/>
              <p:nvPr/>
            </p:nvSpPr>
            <p:spPr>
              <a:xfrm>
                <a:off x="1317058"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05" name="Freeform 104">
                <a:extLst>
                  <a:ext uri="{FF2B5EF4-FFF2-40B4-BE49-F238E27FC236}">
                    <a16:creationId xmlns:a16="http://schemas.microsoft.com/office/drawing/2014/main" id="{A8313A1E-FC0E-3281-FFF1-CD8D985440B6}"/>
                  </a:ext>
                </a:extLst>
              </p:cNvPr>
              <p:cNvSpPr/>
              <p:nvPr/>
            </p:nvSpPr>
            <p:spPr>
              <a:xfrm>
                <a:off x="2191164"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06" name="Freeform 105">
                <a:extLst>
                  <a:ext uri="{FF2B5EF4-FFF2-40B4-BE49-F238E27FC236}">
                    <a16:creationId xmlns:a16="http://schemas.microsoft.com/office/drawing/2014/main" id="{B32A4192-2305-754F-552F-2AC40C251262}"/>
                  </a:ext>
                </a:extLst>
              </p:cNvPr>
              <p:cNvSpPr/>
              <p:nvPr/>
            </p:nvSpPr>
            <p:spPr>
              <a:xfrm>
                <a:off x="2628181"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07" name="Freeform 106">
                <a:extLst>
                  <a:ext uri="{FF2B5EF4-FFF2-40B4-BE49-F238E27FC236}">
                    <a16:creationId xmlns:a16="http://schemas.microsoft.com/office/drawing/2014/main" id="{9BEF3838-0951-9785-0277-C6B31688CA79}"/>
                  </a:ext>
                </a:extLst>
              </p:cNvPr>
              <p:cNvSpPr/>
              <p:nvPr/>
            </p:nvSpPr>
            <p:spPr>
              <a:xfrm>
                <a:off x="1754077"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08" name="Freeform 107">
                <a:extLst>
                  <a:ext uri="{FF2B5EF4-FFF2-40B4-BE49-F238E27FC236}">
                    <a16:creationId xmlns:a16="http://schemas.microsoft.com/office/drawing/2014/main" id="{AD58B762-3F8E-6AB0-2C93-D687B4375707}"/>
                  </a:ext>
                </a:extLst>
              </p:cNvPr>
              <p:cNvSpPr/>
              <p:nvPr/>
            </p:nvSpPr>
            <p:spPr>
              <a:xfrm>
                <a:off x="3075917"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09" name="Freeform 108">
                <a:extLst>
                  <a:ext uri="{FF2B5EF4-FFF2-40B4-BE49-F238E27FC236}">
                    <a16:creationId xmlns:a16="http://schemas.microsoft.com/office/drawing/2014/main" id="{4777A1FE-8D10-D838-0E93-CC966C98AA12}"/>
                  </a:ext>
                </a:extLst>
              </p:cNvPr>
              <p:cNvSpPr/>
              <p:nvPr/>
            </p:nvSpPr>
            <p:spPr>
              <a:xfrm>
                <a:off x="3513004"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10" name="Freeform 109">
                <a:extLst>
                  <a:ext uri="{FF2B5EF4-FFF2-40B4-BE49-F238E27FC236}">
                    <a16:creationId xmlns:a16="http://schemas.microsoft.com/office/drawing/2014/main" id="{AD603F4E-7963-A3FE-CD47-E60565D5FE27}"/>
                  </a:ext>
                </a:extLst>
              </p:cNvPr>
              <p:cNvSpPr/>
              <p:nvPr/>
            </p:nvSpPr>
            <p:spPr>
              <a:xfrm>
                <a:off x="3950022"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grpSp>
            <p:nvGrpSpPr>
              <p:cNvPr id="111" name="Graphic 7">
                <a:extLst>
                  <a:ext uri="{FF2B5EF4-FFF2-40B4-BE49-F238E27FC236}">
                    <a16:creationId xmlns:a16="http://schemas.microsoft.com/office/drawing/2014/main" id="{EC7C982C-C4C9-13FF-8497-131223A5F563}"/>
                  </a:ext>
                </a:extLst>
              </p:cNvPr>
              <p:cNvGrpSpPr/>
              <p:nvPr/>
            </p:nvGrpSpPr>
            <p:grpSpPr>
              <a:xfrm>
                <a:off x="4387040" y="7375429"/>
                <a:ext cx="3070050" cy="4520317"/>
                <a:chOff x="8203221" y="1511662"/>
                <a:chExt cx="2862783" cy="4215138"/>
              </a:xfrm>
            </p:grpSpPr>
            <p:sp>
              <p:nvSpPr>
                <p:cNvPr id="130" name="Freeform 129">
                  <a:extLst>
                    <a:ext uri="{FF2B5EF4-FFF2-40B4-BE49-F238E27FC236}">
                      <a16:creationId xmlns:a16="http://schemas.microsoft.com/office/drawing/2014/main" id="{970B3909-9C31-5AAF-C495-CC2E44DCF36B}"/>
                    </a:ext>
                  </a:extLst>
                </p:cNvPr>
                <p:cNvSpPr/>
                <p:nvPr/>
              </p:nvSpPr>
              <p:spPr>
                <a:xfrm>
                  <a:off x="8203221" y="1511662"/>
                  <a:ext cx="6448" cy="4215138"/>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31" name="Freeform 130">
                  <a:extLst>
                    <a:ext uri="{FF2B5EF4-FFF2-40B4-BE49-F238E27FC236}">
                      <a16:creationId xmlns:a16="http://schemas.microsoft.com/office/drawing/2014/main" id="{AA24E116-0E76-49DF-16EF-55F7BEA46E06}"/>
                    </a:ext>
                  </a:extLst>
                </p:cNvPr>
                <p:cNvSpPr/>
                <p:nvPr/>
              </p:nvSpPr>
              <p:spPr>
                <a:xfrm>
                  <a:off x="8610799" y="1511662"/>
                  <a:ext cx="6448" cy="4215138"/>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32" name="Freeform 131">
                  <a:extLst>
                    <a:ext uri="{FF2B5EF4-FFF2-40B4-BE49-F238E27FC236}">
                      <a16:creationId xmlns:a16="http://schemas.microsoft.com/office/drawing/2014/main" id="{6340C70F-E7AF-3DE6-AA14-46E491C6CBE5}"/>
                    </a:ext>
                  </a:extLst>
                </p:cNvPr>
                <p:cNvSpPr/>
                <p:nvPr/>
              </p:nvSpPr>
              <p:spPr>
                <a:xfrm>
                  <a:off x="9018312" y="1511662"/>
                  <a:ext cx="6448" cy="4215138"/>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33" name="Freeform 132">
                  <a:extLst>
                    <a:ext uri="{FF2B5EF4-FFF2-40B4-BE49-F238E27FC236}">
                      <a16:creationId xmlns:a16="http://schemas.microsoft.com/office/drawing/2014/main" id="{01A63460-337F-42ED-C44D-41DBED804293}"/>
                    </a:ext>
                  </a:extLst>
                </p:cNvPr>
                <p:cNvSpPr/>
                <p:nvPr/>
              </p:nvSpPr>
              <p:spPr>
                <a:xfrm>
                  <a:off x="9833404" y="1511662"/>
                  <a:ext cx="6448" cy="4215138"/>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34" name="Freeform 133">
                  <a:extLst>
                    <a:ext uri="{FF2B5EF4-FFF2-40B4-BE49-F238E27FC236}">
                      <a16:creationId xmlns:a16="http://schemas.microsoft.com/office/drawing/2014/main" id="{EB96E8AC-C395-806A-4D4A-35E02E746C98}"/>
                    </a:ext>
                  </a:extLst>
                </p:cNvPr>
                <p:cNvSpPr/>
                <p:nvPr/>
              </p:nvSpPr>
              <p:spPr>
                <a:xfrm>
                  <a:off x="10240918" y="1511662"/>
                  <a:ext cx="6448" cy="4215138"/>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35" name="Freeform 134">
                  <a:extLst>
                    <a:ext uri="{FF2B5EF4-FFF2-40B4-BE49-F238E27FC236}">
                      <a16:creationId xmlns:a16="http://schemas.microsoft.com/office/drawing/2014/main" id="{F4FB3FC9-D3D7-914D-F8C0-8E6BE787D23A}"/>
                    </a:ext>
                  </a:extLst>
                </p:cNvPr>
                <p:cNvSpPr/>
                <p:nvPr/>
              </p:nvSpPr>
              <p:spPr>
                <a:xfrm>
                  <a:off x="9425891" y="1511662"/>
                  <a:ext cx="6448" cy="4215138"/>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36" name="Freeform 135">
                  <a:extLst>
                    <a:ext uri="{FF2B5EF4-FFF2-40B4-BE49-F238E27FC236}">
                      <a16:creationId xmlns:a16="http://schemas.microsoft.com/office/drawing/2014/main" id="{BD5A1D9F-7D44-D758-6B39-F5F989D04329}"/>
                    </a:ext>
                  </a:extLst>
                </p:cNvPr>
                <p:cNvSpPr/>
                <p:nvPr/>
              </p:nvSpPr>
              <p:spPr>
                <a:xfrm>
                  <a:off x="10658426" y="1511662"/>
                  <a:ext cx="6448" cy="4215138"/>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37" name="Freeform 136">
                  <a:extLst>
                    <a:ext uri="{FF2B5EF4-FFF2-40B4-BE49-F238E27FC236}">
                      <a16:creationId xmlns:a16="http://schemas.microsoft.com/office/drawing/2014/main" id="{708C6B10-9062-D3D1-184D-A22EE53DB6B7}"/>
                    </a:ext>
                  </a:extLst>
                </p:cNvPr>
                <p:cNvSpPr/>
                <p:nvPr/>
              </p:nvSpPr>
              <p:spPr>
                <a:xfrm>
                  <a:off x="11066004" y="1511662"/>
                  <a:ext cx="6448" cy="4215138"/>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grpSp>
          <p:sp>
            <p:nvSpPr>
              <p:cNvPr id="112" name="Freeform 111">
                <a:extLst>
                  <a:ext uri="{FF2B5EF4-FFF2-40B4-BE49-F238E27FC236}">
                    <a16:creationId xmlns:a16="http://schemas.microsoft.com/office/drawing/2014/main" id="{33F34A76-9890-CB49-7FBF-CD8E4268FBB9}"/>
                  </a:ext>
                </a:extLst>
              </p:cNvPr>
              <p:cNvSpPr/>
              <p:nvPr/>
            </p:nvSpPr>
            <p:spPr>
              <a:xfrm>
                <a:off x="11838194"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13" name="Freeform 112">
                <a:extLst>
                  <a:ext uri="{FF2B5EF4-FFF2-40B4-BE49-F238E27FC236}">
                    <a16:creationId xmlns:a16="http://schemas.microsoft.com/office/drawing/2014/main" id="{A0229717-F805-CC05-C8C6-F54D625D7530}"/>
                  </a:ext>
                </a:extLst>
              </p:cNvPr>
              <p:cNvSpPr/>
              <p:nvPr/>
            </p:nvSpPr>
            <p:spPr>
              <a:xfrm>
                <a:off x="13149317"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14" name="Freeform 113">
                <a:extLst>
                  <a:ext uri="{FF2B5EF4-FFF2-40B4-BE49-F238E27FC236}">
                    <a16:creationId xmlns:a16="http://schemas.microsoft.com/office/drawing/2014/main" id="{6C221F72-B225-B31E-37FC-75505AB79EF2}"/>
                  </a:ext>
                </a:extLst>
              </p:cNvPr>
              <p:cNvSpPr/>
              <p:nvPr/>
            </p:nvSpPr>
            <p:spPr>
              <a:xfrm>
                <a:off x="13582876"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15" name="Freeform 114">
                <a:extLst>
                  <a:ext uri="{FF2B5EF4-FFF2-40B4-BE49-F238E27FC236}">
                    <a16:creationId xmlns:a16="http://schemas.microsoft.com/office/drawing/2014/main" id="{5772E7B2-9244-DC1B-1ECF-4D49918EEE6C}"/>
                  </a:ext>
                </a:extLst>
              </p:cNvPr>
              <p:cNvSpPr/>
              <p:nvPr/>
            </p:nvSpPr>
            <p:spPr>
              <a:xfrm>
                <a:off x="14019893"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16" name="Freeform 115">
                <a:extLst>
                  <a:ext uri="{FF2B5EF4-FFF2-40B4-BE49-F238E27FC236}">
                    <a16:creationId xmlns:a16="http://schemas.microsoft.com/office/drawing/2014/main" id="{E12ADC9A-165F-8D37-B49E-A236257B61FC}"/>
                  </a:ext>
                </a:extLst>
              </p:cNvPr>
              <p:cNvSpPr/>
              <p:nvPr/>
            </p:nvSpPr>
            <p:spPr>
              <a:xfrm>
                <a:off x="14456911"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17" name="Freeform 116">
                <a:extLst>
                  <a:ext uri="{FF2B5EF4-FFF2-40B4-BE49-F238E27FC236}">
                    <a16:creationId xmlns:a16="http://schemas.microsoft.com/office/drawing/2014/main" id="{644E3FB9-8B2B-C840-2BC9-B7F17D5C4E50}"/>
                  </a:ext>
                </a:extLst>
              </p:cNvPr>
              <p:cNvSpPr/>
              <p:nvPr/>
            </p:nvSpPr>
            <p:spPr>
              <a:xfrm>
                <a:off x="15331017"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18" name="Freeform 117">
                <a:extLst>
                  <a:ext uri="{FF2B5EF4-FFF2-40B4-BE49-F238E27FC236}">
                    <a16:creationId xmlns:a16="http://schemas.microsoft.com/office/drawing/2014/main" id="{2B28129F-D18A-A1EF-7DD1-573011FA16D2}"/>
                  </a:ext>
                </a:extLst>
              </p:cNvPr>
              <p:cNvSpPr/>
              <p:nvPr/>
            </p:nvSpPr>
            <p:spPr>
              <a:xfrm>
                <a:off x="15768034"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19" name="Freeform 118">
                <a:extLst>
                  <a:ext uri="{FF2B5EF4-FFF2-40B4-BE49-F238E27FC236}">
                    <a16:creationId xmlns:a16="http://schemas.microsoft.com/office/drawing/2014/main" id="{274DF0D9-1701-5EB3-BF90-07B72B8B8B4A}"/>
                  </a:ext>
                </a:extLst>
              </p:cNvPr>
              <p:cNvSpPr/>
              <p:nvPr/>
            </p:nvSpPr>
            <p:spPr>
              <a:xfrm>
                <a:off x="14893998"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20" name="Freeform 119">
                <a:extLst>
                  <a:ext uri="{FF2B5EF4-FFF2-40B4-BE49-F238E27FC236}">
                    <a16:creationId xmlns:a16="http://schemas.microsoft.com/office/drawing/2014/main" id="{1F01764C-3BD5-9AF7-BCF0-C813186DE54E}"/>
                  </a:ext>
                </a:extLst>
              </p:cNvPr>
              <p:cNvSpPr/>
              <p:nvPr/>
            </p:nvSpPr>
            <p:spPr>
              <a:xfrm>
                <a:off x="16215770"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21" name="Freeform 120">
                <a:extLst>
                  <a:ext uri="{FF2B5EF4-FFF2-40B4-BE49-F238E27FC236}">
                    <a16:creationId xmlns:a16="http://schemas.microsoft.com/office/drawing/2014/main" id="{1CD40890-1FD2-3023-1474-41E10732A5FB}"/>
                  </a:ext>
                </a:extLst>
              </p:cNvPr>
              <p:cNvSpPr/>
              <p:nvPr/>
            </p:nvSpPr>
            <p:spPr>
              <a:xfrm>
                <a:off x="16652857"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22" name="Freeform 121">
                <a:extLst>
                  <a:ext uri="{FF2B5EF4-FFF2-40B4-BE49-F238E27FC236}">
                    <a16:creationId xmlns:a16="http://schemas.microsoft.com/office/drawing/2014/main" id="{8AA2E32C-0C95-D83E-E136-335B7362ABF3}"/>
                  </a:ext>
                </a:extLst>
              </p:cNvPr>
              <p:cNvSpPr/>
              <p:nvPr/>
            </p:nvSpPr>
            <p:spPr>
              <a:xfrm>
                <a:off x="17089875"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23" name="Freeform 122">
                <a:extLst>
                  <a:ext uri="{FF2B5EF4-FFF2-40B4-BE49-F238E27FC236}">
                    <a16:creationId xmlns:a16="http://schemas.microsoft.com/office/drawing/2014/main" id="{72AF4B2D-2814-8276-BB69-AFB0B03DE62E}"/>
                  </a:ext>
                </a:extLst>
              </p:cNvPr>
              <p:cNvSpPr/>
              <p:nvPr/>
            </p:nvSpPr>
            <p:spPr>
              <a:xfrm>
                <a:off x="17516519"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24" name="Freeform 123">
                <a:extLst>
                  <a:ext uri="{FF2B5EF4-FFF2-40B4-BE49-F238E27FC236}">
                    <a16:creationId xmlns:a16="http://schemas.microsoft.com/office/drawing/2014/main" id="{67820356-C70E-3C4E-7E7C-5D51B207D191}"/>
                  </a:ext>
                </a:extLst>
              </p:cNvPr>
              <p:cNvSpPr/>
              <p:nvPr/>
            </p:nvSpPr>
            <p:spPr>
              <a:xfrm>
                <a:off x="17953536"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25" name="Freeform 124">
                <a:extLst>
                  <a:ext uri="{FF2B5EF4-FFF2-40B4-BE49-F238E27FC236}">
                    <a16:creationId xmlns:a16="http://schemas.microsoft.com/office/drawing/2014/main" id="{FAE7C4B5-2E28-89A0-508D-3B2153C62668}"/>
                  </a:ext>
                </a:extLst>
              </p:cNvPr>
              <p:cNvSpPr/>
              <p:nvPr/>
            </p:nvSpPr>
            <p:spPr>
              <a:xfrm>
                <a:off x="18390554"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26" name="Freeform 125">
                <a:extLst>
                  <a:ext uri="{FF2B5EF4-FFF2-40B4-BE49-F238E27FC236}">
                    <a16:creationId xmlns:a16="http://schemas.microsoft.com/office/drawing/2014/main" id="{F1940F69-46EC-7CD2-5CEE-EEC32910775A}"/>
                  </a:ext>
                </a:extLst>
              </p:cNvPr>
              <p:cNvSpPr/>
              <p:nvPr/>
            </p:nvSpPr>
            <p:spPr>
              <a:xfrm>
                <a:off x="19264660"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27" name="Freeform 126">
                <a:extLst>
                  <a:ext uri="{FF2B5EF4-FFF2-40B4-BE49-F238E27FC236}">
                    <a16:creationId xmlns:a16="http://schemas.microsoft.com/office/drawing/2014/main" id="{6F1290F1-A06D-38EC-7820-FC7A00EE92C1}"/>
                  </a:ext>
                </a:extLst>
              </p:cNvPr>
              <p:cNvSpPr/>
              <p:nvPr/>
            </p:nvSpPr>
            <p:spPr>
              <a:xfrm>
                <a:off x="19701677"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28" name="Freeform 127">
                <a:extLst>
                  <a:ext uri="{FF2B5EF4-FFF2-40B4-BE49-F238E27FC236}">
                    <a16:creationId xmlns:a16="http://schemas.microsoft.com/office/drawing/2014/main" id="{46109013-80E2-04CA-A941-95AC23D49ECF}"/>
                  </a:ext>
                </a:extLst>
              </p:cNvPr>
              <p:cNvSpPr/>
              <p:nvPr/>
            </p:nvSpPr>
            <p:spPr>
              <a:xfrm>
                <a:off x="18827641"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129" name="Freeform 128">
                <a:extLst>
                  <a:ext uri="{FF2B5EF4-FFF2-40B4-BE49-F238E27FC236}">
                    <a16:creationId xmlns:a16="http://schemas.microsoft.com/office/drawing/2014/main" id="{4D0884E8-BF97-075A-1F0F-5314778883E3}"/>
                  </a:ext>
                </a:extLst>
              </p:cNvPr>
              <p:cNvSpPr/>
              <p:nvPr/>
            </p:nvSpPr>
            <p:spPr>
              <a:xfrm>
                <a:off x="20149413" y="7375429"/>
                <a:ext cx="6915" cy="4520317"/>
              </a:xfrm>
              <a:custGeom>
                <a:avLst/>
                <a:gdLst>
                  <a:gd name="connsiteX0" fmla="*/ 0 w 6448"/>
                  <a:gd name="connsiteY0" fmla="*/ 0 h 4215138"/>
                  <a:gd name="connsiteX1" fmla="*/ 0 w 6448"/>
                  <a:gd name="connsiteY1" fmla="*/ 4215138 h 4215138"/>
                </a:gdLst>
                <a:ahLst/>
                <a:cxnLst>
                  <a:cxn ang="0">
                    <a:pos x="connsiteX0" y="connsiteY0"/>
                  </a:cxn>
                  <a:cxn ang="0">
                    <a:pos x="connsiteX1" y="connsiteY1"/>
                  </a:cxn>
                </a:cxnLst>
                <a:rect l="l" t="t" r="r" b="b"/>
                <a:pathLst>
                  <a:path w="6448" h="4215138">
                    <a:moveTo>
                      <a:pt x="0" y="0"/>
                    </a:moveTo>
                    <a:lnTo>
                      <a:pt x="0" y="4215138"/>
                    </a:lnTo>
                  </a:path>
                </a:pathLst>
              </a:custGeom>
              <a:ln w="6445" cap="flat">
                <a:solidFill>
                  <a:srgbClr val="0014A8"/>
                </a:solid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grpSp>
        <p:grpSp>
          <p:nvGrpSpPr>
            <p:cNvPr id="8" name="Group 7">
              <a:extLst>
                <a:ext uri="{FF2B5EF4-FFF2-40B4-BE49-F238E27FC236}">
                  <a16:creationId xmlns:a16="http://schemas.microsoft.com/office/drawing/2014/main" id="{F8B87BFD-0A60-9B00-7C6D-8105F9CA9EFA}"/>
                </a:ext>
              </a:extLst>
            </p:cNvPr>
            <p:cNvGrpSpPr/>
            <p:nvPr/>
          </p:nvGrpSpPr>
          <p:grpSpPr>
            <a:xfrm>
              <a:off x="2813861" y="3584179"/>
              <a:ext cx="3019059" cy="2289677"/>
              <a:chOff x="2813861" y="3584179"/>
              <a:chExt cx="3019059" cy="2289677"/>
            </a:xfrm>
          </p:grpSpPr>
          <p:cxnSp>
            <p:nvCxnSpPr>
              <p:cNvPr id="87" name="Straight Arrow Connector 86">
                <a:extLst>
                  <a:ext uri="{FF2B5EF4-FFF2-40B4-BE49-F238E27FC236}">
                    <a16:creationId xmlns:a16="http://schemas.microsoft.com/office/drawing/2014/main" id="{B269FFB3-EE25-1600-E673-CFE720E7613F}"/>
                  </a:ext>
                </a:extLst>
              </p:cNvPr>
              <p:cNvCxnSpPr>
                <a:cxnSpLocks/>
                <a:stCxn id="88" idx="2"/>
              </p:cNvCxnSpPr>
              <p:nvPr/>
            </p:nvCxnSpPr>
            <p:spPr>
              <a:xfrm>
                <a:off x="4323391" y="4432077"/>
                <a:ext cx="9807" cy="1441779"/>
              </a:xfrm>
              <a:prstGeom prst="straightConnector1">
                <a:avLst/>
              </a:prstGeom>
              <a:noFill/>
              <a:ln w="25400" cap="flat" cmpd="sng" algn="ctr">
                <a:solidFill>
                  <a:srgbClr val="FFFFFF"/>
                </a:solidFill>
                <a:prstDash val="solid"/>
                <a:miter lim="800000"/>
                <a:tailEnd type="arrow" w="lg" len="sm"/>
              </a:ln>
              <a:effectLst/>
            </p:spPr>
          </p:cxnSp>
          <p:sp>
            <p:nvSpPr>
              <p:cNvPr id="88" name="TextBox 87">
                <a:extLst>
                  <a:ext uri="{FF2B5EF4-FFF2-40B4-BE49-F238E27FC236}">
                    <a16:creationId xmlns:a16="http://schemas.microsoft.com/office/drawing/2014/main" id="{AAAE60A4-1B2E-F867-1272-5BD8C05D7113}"/>
                  </a:ext>
                </a:extLst>
              </p:cNvPr>
              <p:cNvSpPr txBox="1"/>
              <p:nvPr/>
            </p:nvSpPr>
            <p:spPr>
              <a:xfrm>
                <a:off x="2813861" y="3584179"/>
                <a:ext cx="3019059" cy="847898"/>
              </a:xfrm>
              <a:prstGeom prst="rect">
                <a:avLst/>
              </a:prstGeom>
              <a:noFill/>
            </p:spPr>
            <p:txBody>
              <a:bodyPr wrap="square" lIns="0" rIns="0" rtlCol="0">
                <a:spAutoFit/>
              </a:bodyPr>
              <a:lstStyle/>
              <a:p>
                <a:pPr marL="0" marR="0" lvl="0" indent="0" algn="ctr" defTabSz="107102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rPr>
                  <a:t>STEADY STATE </a:t>
                </a:r>
              </a:p>
              <a:p>
                <a:pPr marL="0" marR="0" lvl="0" indent="0" algn="ctr" defTabSz="107102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rPr>
                  <a:t>PATTERNS</a:t>
                </a:r>
              </a:p>
            </p:txBody>
          </p:sp>
        </p:grpSp>
        <p:grpSp>
          <p:nvGrpSpPr>
            <p:cNvPr id="9" name="Group 8">
              <a:extLst>
                <a:ext uri="{FF2B5EF4-FFF2-40B4-BE49-F238E27FC236}">
                  <a16:creationId xmlns:a16="http://schemas.microsoft.com/office/drawing/2014/main" id="{080C9166-C7AD-3444-2E63-8E4D11026BE0}"/>
                </a:ext>
              </a:extLst>
            </p:cNvPr>
            <p:cNvGrpSpPr/>
            <p:nvPr/>
          </p:nvGrpSpPr>
          <p:grpSpPr>
            <a:xfrm>
              <a:off x="16020804" y="3337810"/>
              <a:ext cx="2156470" cy="1679474"/>
              <a:chOff x="16020804" y="3337810"/>
              <a:chExt cx="2156470" cy="1679474"/>
            </a:xfrm>
          </p:grpSpPr>
          <p:cxnSp>
            <p:nvCxnSpPr>
              <p:cNvPr id="85" name="Straight Arrow Connector 84">
                <a:extLst>
                  <a:ext uri="{FF2B5EF4-FFF2-40B4-BE49-F238E27FC236}">
                    <a16:creationId xmlns:a16="http://schemas.microsoft.com/office/drawing/2014/main" id="{C3763E21-B0BF-7242-F59F-4CE79DF4ECC4}"/>
                  </a:ext>
                </a:extLst>
              </p:cNvPr>
              <p:cNvCxnSpPr>
                <a:cxnSpLocks/>
              </p:cNvCxnSpPr>
              <p:nvPr/>
            </p:nvCxnSpPr>
            <p:spPr>
              <a:xfrm>
                <a:off x="17090430" y="3924144"/>
                <a:ext cx="0" cy="1093140"/>
              </a:xfrm>
              <a:prstGeom prst="straightConnector1">
                <a:avLst/>
              </a:prstGeom>
              <a:noFill/>
              <a:ln w="25400" cap="flat" cmpd="sng" algn="ctr">
                <a:solidFill>
                  <a:srgbClr val="FFFFFF"/>
                </a:solidFill>
                <a:prstDash val="solid"/>
                <a:miter lim="800000"/>
                <a:tailEnd type="arrow" w="lg" len="sm"/>
              </a:ln>
              <a:effectLst/>
            </p:spPr>
          </p:cxnSp>
          <p:sp>
            <p:nvSpPr>
              <p:cNvPr id="86" name="TextBox 85">
                <a:extLst>
                  <a:ext uri="{FF2B5EF4-FFF2-40B4-BE49-F238E27FC236}">
                    <a16:creationId xmlns:a16="http://schemas.microsoft.com/office/drawing/2014/main" id="{F946A03D-544D-871A-0632-AA16C9AA80D0}"/>
                  </a:ext>
                </a:extLst>
              </p:cNvPr>
              <p:cNvSpPr txBox="1"/>
              <p:nvPr/>
            </p:nvSpPr>
            <p:spPr>
              <a:xfrm>
                <a:off x="16020804" y="3337810"/>
                <a:ext cx="2156470" cy="847898"/>
              </a:xfrm>
              <a:prstGeom prst="rect">
                <a:avLst/>
              </a:prstGeom>
              <a:noFill/>
            </p:spPr>
            <p:txBody>
              <a:bodyPr wrap="square" lIns="0" rIns="0" rtlCol="0">
                <a:spAutoFit/>
              </a:bodyPr>
              <a:lstStyle/>
              <a:p>
                <a:pPr marL="0" marR="0" lvl="0" indent="0" algn="ctr" defTabSz="107102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rPr>
                  <a:t>AD HOC </a:t>
                </a:r>
              </a:p>
              <a:p>
                <a:pPr marL="0" marR="0" lvl="0" indent="0" algn="ctr" defTabSz="107102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rPr>
                  <a:t>PATTERNS</a:t>
                </a:r>
              </a:p>
            </p:txBody>
          </p:sp>
        </p:grpSp>
        <p:sp>
          <p:nvSpPr>
            <p:cNvPr id="10" name="TextBox 9">
              <a:extLst>
                <a:ext uri="{FF2B5EF4-FFF2-40B4-BE49-F238E27FC236}">
                  <a16:creationId xmlns:a16="http://schemas.microsoft.com/office/drawing/2014/main" id="{4C97919E-DF59-12FB-7DD1-EF83FA4F6130}"/>
                </a:ext>
              </a:extLst>
            </p:cNvPr>
            <p:cNvSpPr txBox="1"/>
            <p:nvPr/>
          </p:nvSpPr>
          <p:spPr>
            <a:xfrm rot="16200000">
              <a:off x="-589508" y="3381508"/>
              <a:ext cx="2153459" cy="508739"/>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rPr>
                <a:t>MEMORY USAGE</a:t>
              </a:r>
              <a:endParaRPr kumimoji="0" lang="en-US" sz="20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endParaRPr>
            </a:p>
          </p:txBody>
        </p:sp>
        <p:grpSp>
          <p:nvGrpSpPr>
            <p:cNvPr id="11" name="Group 10">
              <a:extLst>
                <a:ext uri="{FF2B5EF4-FFF2-40B4-BE49-F238E27FC236}">
                  <a16:creationId xmlns:a16="http://schemas.microsoft.com/office/drawing/2014/main" id="{45B56F72-2A5D-54C9-C09A-447431005532}"/>
                </a:ext>
              </a:extLst>
            </p:cNvPr>
            <p:cNvGrpSpPr/>
            <p:nvPr/>
          </p:nvGrpSpPr>
          <p:grpSpPr>
            <a:xfrm>
              <a:off x="6851922" y="2002996"/>
              <a:ext cx="2443999" cy="1252294"/>
              <a:chOff x="6851922" y="2002996"/>
              <a:chExt cx="2443999" cy="1252294"/>
            </a:xfrm>
          </p:grpSpPr>
          <p:sp>
            <p:nvSpPr>
              <p:cNvPr id="83" name="TextBox 82">
                <a:extLst>
                  <a:ext uri="{FF2B5EF4-FFF2-40B4-BE49-F238E27FC236}">
                    <a16:creationId xmlns:a16="http://schemas.microsoft.com/office/drawing/2014/main" id="{9DECADB9-EEF7-D85B-8D39-5BD5A52BA072}"/>
                  </a:ext>
                </a:extLst>
              </p:cNvPr>
              <p:cNvSpPr txBox="1"/>
              <p:nvPr/>
            </p:nvSpPr>
            <p:spPr>
              <a:xfrm>
                <a:off x="6851922" y="2002996"/>
                <a:ext cx="2443999" cy="847898"/>
              </a:xfrm>
              <a:prstGeom prst="rect">
                <a:avLst/>
              </a:prstGeom>
              <a:noFill/>
            </p:spPr>
            <p:txBody>
              <a:bodyPr wrap="square" lIns="0" rIns="0" rtlCol="0">
                <a:spAutoFit/>
              </a:bodyPr>
              <a:lstStyle/>
              <a:p>
                <a:pPr marL="0" marR="0" lvl="0" indent="0" algn="ctr" defTabSz="107102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rPr>
                  <a:t>LARGE ETL </a:t>
                </a:r>
              </a:p>
              <a:p>
                <a:pPr marL="0" marR="0" lvl="0" indent="0" algn="ctr" defTabSz="107102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rPr>
                  <a:t>QUERIES</a:t>
                </a:r>
              </a:p>
            </p:txBody>
          </p:sp>
          <p:cxnSp>
            <p:nvCxnSpPr>
              <p:cNvPr id="84" name="Straight Arrow Connector 83">
                <a:extLst>
                  <a:ext uri="{FF2B5EF4-FFF2-40B4-BE49-F238E27FC236}">
                    <a16:creationId xmlns:a16="http://schemas.microsoft.com/office/drawing/2014/main" id="{C2F362A1-C99C-C0B5-579D-0A1AB578462B}"/>
                  </a:ext>
                </a:extLst>
              </p:cNvPr>
              <p:cNvCxnSpPr>
                <a:cxnSpLocks/>
                <a:stCxn id="83" idx="2"/>
              </p:cNvCxnSpPr>
              <p:nvPr/>
            </p:nvCxnSpPr>
            <p:spPr>
              <a:xfrm>
                <a:off x="8073922" y="2850894"/>
                <a:ext cx="0" cy="404396"/>
              </a:xfrm>
              <a:prstGeom prst="straightConnector1">
                <a:avLst/>
              </a:prstGeom>
              <a:noFill/>
              <a:ln w="25400" cap="flat" cmpd="sng" algn="ctr">
                <a:solidFill>
                  <a:srgbClr val="FFFFFF"/>
                </a:solidFill>
                <a:prstDash val="solid"/>
                <a:miter lim="800000"/>
                <a:tailEnd type="arrow" w="lg" len="sm"/>
              </a:ln>
              <a:effectLst/>
            </p:spPr>
          </p:cxnSp>
        </p:grpSp>
        <p:grpSp>
          <p:nvGrpSpPr>
            <p:cNvPr id="12" name="Group 11">
              <a:extLst>
                <a:ext uri="{FF2B5EF4-FFF2-40B4-BE49-F238E27FC236}">
                  <a16:creationId xmlns:a16="http://schemas.microsoft.com/office/drawing/2014/main" id="{B0399CB0-F03A-E936-4835-C830C72F13BE}"/>
                </a:ext>
              </a:extLst>
            </p:cNvPr>
            <p:cNvGrpSpPr/>
            <p:nvPr/>
          </p:nvGrpSpPr>
          <p:grpSpPr>
            <a:xfrm>
              <a:off x="9618680" y="3662648"/>
              <a:ext cx="2156470" cy="1803437"/>
              <a:chOff x="9618680" y="3662648"/>
              <a:chExt cx="2156470" cy="1803437"/>
            </a:xfrm>
          </p:grpSpPr>
          <p:sp>
            <p:nvSpPr>
              <p:cNvPr id="81" name="TextBox 80">
                <a:extLst>
                  <a:ext uri="{FF2B5EF4-FFF2-40B4-BE49-F238E27FC236}">
                    <a16:creationId xmlns:a16="http://schemas.microsoft.com/office/drawing/2014/main" id="{0A6795F2-24B0-5A6C-ACF0-661031210801}"/>
                  </a:ext>
                </a:extLst>
              </p:cNvPr>
              <p:cNvSpPr txBox="1"/>
              <p:nvPr/>
            </p:nvSpPr>
            <p:spPr>
              <a:xfrm>
                <a:off x="9618680" y="3662648"/>
                <a:ext cx="2156470" cy="1187056"/>
              </a:xfrm>
              <a:prstGeom prst="rect">
                <a:avLst/>
              </a:prstGeom>
              <a:noFill/>
            </p:spPr>
            <p:txBody>
              <a:bodyPr wrap="square" lIns="0" rIns="0" rtlCol="0">
                <a:spAutoFit/>
              </a:bodyPr>
              <a:lstStyle/>
              <a:p>
                <a:pPr marL="0" marR="0" lvl="0" indent="0" algn="ctr" defTabSz="107102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rPr>
                  <a:t>SMALL </a:t>
                </a:r>
              </a:p>
              <a:p>
                <a:pPr marL="0" marR="0" lvl="0" indent="0" algn="ctr" defTabSz="107102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rPr>
                  <a:t>DASHBOARD</a:t>
                </a:r>
              </a:p>
              <a:p>
                <a:pPr marL="0" marR="0" lvl="0" indent="0" algn="ctr" defTabSz="107102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rPr>
                  <a:t> QUERIES</a:t>
                </a:r>
              </a:p>
            </p:txBody>
          </p:sp>
          <p:cxnSp>
            <p:nvCxnSpPr>
              <p:cNvPr id="82" name="Straight Arrow Connector 81">
                <a:extLst>
                  <a:ext uri="{FF2B5EF4-FFF2-40B4-BE49-F238E27FC236}">
                    <a16:creationId xmlns:a16="http://schemas.microsoft.com/office/drawing/2014/main" id="{EC40F64C-C1D8-28B8-4E6F-E859717FCF84}"/>
                  </a:ext>
                </a:extLst>
              </p:cNvPr>
              <p:cNvCxnSpPr>
                <a:cxnSpLocks/>
              </p:cNvCxnSpPr>
              <p:nvPr/>
            </p:nvCxnSpPr>
            <p:spPr>
              <a:xfrm flipH="1">
                <a:off x="10718319" y="4834101"/>
                <a:ext cx="0" cy="631984"/>
              </a:xfrm>
              <a:prstGeom prst="straightConnector1">
                <a:avLst/>
              </a:prstGeom>
              <a:noFill/>
              <a:ln w="25400" cap="flat" cmpd="sng" algn="ctr">
                <a:solidFill>
                  <a:srgbClr val="FFFFFF"/>
                </a:solidFill>
                <a:prstDash val="solid"/>
                <a:miter lim="800000"/>
                <a:tailEnd type="arrow" w="lg" len="sm"/>
              </a:ln>
              <a:effectLst/>
            </p:spPr>
          </p:cxnSp>
        </p:grpSp>
        <p:grpSp>
          <p:nvGrpSpPr>
            <p:cNvPr id="13" name="Group 12">
              <a:extLst>
                <a:ext uri="{FF2B5EF4-FFF2-40B4-BE49-F238E27FC236}">
                  <a16:creationId xmlns:a16="http://schemas.microsoft.com/office/drawing/2014/main" id="{21FC0027-93C7-C6C9-4B55-7644A7A25C4E}"/>
                </a:ext>
              </a:extLst>
            </p:cNvPr>
            <p:cNvGrpSpPr/>
            <p:nvPr/>
          </p:nvGrpSpPr>
          <p:grpSpPr>
            <a:xfrm>
              <a:off x="17256666" y="1446026"/>
              <a:ext cx="2323968" cy="847898"/>
              <a:chOff x="17256666" y="1446026"/>
              <a:chExt cx="2323968" cy="847898"/>
            </a:xfrm>
          </p:grpSpPr>
          <p:sp>
            <p:nvSpPr>
              <p:cNvPr id="79" name="TextBox 78">
                <a:extLst>
                  <a:ext uri="{FF2B5EF4-FFF2-40B4-BE49-F238E27FC236}">
                    <a16:creationId xmlns:a16="http://schemas.microsoft.com/office/drawing/2014/main" id="{BA3CB967-157B-6298-D5B5-442B6F80B4D8}"/>
                  </a:ext>
                </a:extLst>
              </p:cNvPr>
              <p:cNvSpPr txBox="1"/>
              <p:nvPr/>
            </p:nvSpPr>
            <p:spPr>
              <a:xfrm>
                <a:off x="17256666" y="1446026"/>
                <a:ext cx="1868939" cy="847898"/>
              </a:xfrm>
              <a:prstGeom prst="rect">
                <a:avLst/>
              </a:prstGeom>
              <a:noFill/>
            </p:spPr>
            <p:txBody>
              <a:bodyPr wrap="square" lIns="0" rIns="0" rtlCol="0">
                <a:spAutoFit/>
              </a:bodyPr>
              <a:lstStyle/>
              <a:p>
                <a:pPr marL="0" marR="0" lvl="0" indent="0" algn="ctr" defTabSz="107102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rPr>
                  <a:t>JUMBO </a:t>
                </a:r>
              </a:p>
              <a:p>
                <a:pPr marL="0" marR="0" lvl="0" indent="0" algn="ctr" defTabSz="107102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rPr>
                  <a:t>QUERIES</a:t>
                </a:r>
              </a:p>
            </p:txBody>
          </p:sp>
          <p:cxnSp>
            <p:nvCxnSpPr>
              <p:cNvPr id="80" name="Straight Arrow Connector 79">
                <a:extLst>
                  <a:ext uri="{FF2B5EF4-FFF2-40B4-BE49-F238E27FC236}">
                    <a16:creationId xmlns:a16="http://schemas.microsoft.com/office/drawing/2014/main" id="{580EFBA5-D515-B98D-9BB8-BBB3AD960335}"/>
                  </a:ext>
                </a:extLst>
              </p:cNvPr>
              <p:cNvCxnSpPr>
                <a:cxnSpLocks/>
              </p:cNvCxnSpPr>
              <p:nvPr/>
            </p:nvCxnSpPr>
            <p:spPr>
              <a:xfrm>
                <a:off x="18638750" y="1677964"/>
                <a:ext cx="941884" cy="0"/>
              </a:xfrm>
              <a:prstGeom prst="straightConnector1">
                <a:avLst/>
              </a:prstGeom>
              <a:noFill/>
              <a:ln w="25400" cap="flat" cmpd="sng" algn="ctr">
                <a:solidFill>
                  <a:srgbClr val="FFFFFF"/>
                </a:solidFill>
                <a:prstDash val="solid"/>
                <a:miter lim="800000"/>
                <a:tailEnd type="arrow" w="lg" len="sm"/>
              </a:ln>
              <a:effectLst/>
            </p:spPr>
          </p:cxnSp>
        </p:grpSp>
        <p:grpSp>
          <p:nvGrpSpPr>
            <p:cNvPr id="14" name="Group 13">
              <a:extLst>
                <a:ext uri="{FF2B5EF4-FFF2-40B4-BE49-F238E27FC236}">
                  <a16:creationId xmlns:a16="http://schemas.microsoft.com/office/drawing/2014/main" id="{98415750-EB68-1EAD-91BF-3174CEB98089}"/>
                </a:ext>
              </a:extLst>
            </p:cNvPr>
            <p:cNvGrpSpPr/>
            <p:nvPr/>
          </p:nvGrpSpPr>
          <p:grpSpPr>
            <a:xfrm>
              <a:off x="1226681" y="1162254"/>
              <a:ext cx="19333477" cy="4947248"/>
              <a:chOff x="1240523" y="1910752"/>
              <a:chExt cx="19333477" cy="4947248"/>
            </a:xfrm>
          </p:grpSpPr>
          <p:sp>
            <p:nvSpPr>
              <p:cNvPr id="21" name="Freeform 20">
                <a:extLst>
                  <a:ext uri="{FF2B5EF4-FFF2-40B4-BE49-F238E27FC236}">
                    <a16:creationId xmlns:a16="http://schemas.microsoft.com/office/drawing/2014/main" id="{99E4D1F9-BD62-C3F0-796E-574D74CFD8BF}"/>
                  </a:ext>
                </a:extLst>
              </p:cNvPr>
              <p:cNvSpPr/>
              <p:nvPr/>
            </p:nvSpPr>
            <p:spPr>
              <a:xfrm>
                <a:off x="19619046" y="1910752"/>
                <a:ext cx="60932" cy="4947248"/>
              </a:xfrm>
              <a:custGeom>
                <a:avLst/>
                <a:gdLst>
                  <a:gd name="connsiteX0" fmla="*/ 0 w 45520"/>
                  <a:gd name="connsiteY0" fmla="*/ 0 h 4361592"/>
                  <a:gd name="connsiteX1" fmla="*/ 45521 w 45520"/>
                  <a:gd name="connsiteY1" fmla="*/ 0 h 4361592"/>
                  <a:gd name="connsiteX2" fmla="*/ 45521 w 45520"/>
                  <a:gd name="connsiteY2" fmla="*/ 4361593 h 4361592"/>
                  <a:gd name="connsiteX3" fmla="*/ 0 w 45520"/>
                  <a:gd name="connsiteY3" fmla="*/ 4361593 h 4361592"/>
                </a:gdLst>
                <a:ahLst/>
                <a:cxnLst>
                  <a:cxn ang="0">
                    <a:pos x="connsiteX0" y="connsiteY0"/>
                  </a:cxn>
                  <a:cxn ang="0">
                    <a:pos x="connsiteX1" y="connsiteY1"/>
                  </a:cxn>
                  <a:cxn ang="0">
                    <a:pos x="connsiteX2" y="connsiteY2"/>
                  </a:cxn>
                  <a:cxn ang="0">
                    <a:pos x="connsiteX3" y="connsiteY3"/>
                  </a:cxn>
                </a:cxnLst>
                <a:rect l="l" t="t" r="r" b="b"/>
                <a:pathLst>
                  <a:path w="45520" h="4361592">
                    <a:moveTo>
                      <a:pt x="0" y="0"/>
                    </a:moveTo>
                    <a:lnTo>
                      <a:pt x="45521" y="0"/>
                    </a:lnTo>
                    <a:lnTo>
                      <a:pt x="45521" y="4361593"/>
                    </a:lnTo>
                    <a:lnTo>
                      <a:pt x="0" y="4361593"/>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22" name="Freeform 21">
                <a:extLst>
                  <a:ext uri="{FF2B5EF4-FFF2-40B4-BE49-F238E27FC236}">
                    <a16:creationId xmlns:a16="http://schemas.microsoft.com/office/drawing/2014/main" id="{0CFB5D58-85AB-AB54-CE19-92C8DEDCACC8}"/>
                  </a:ext>
                </a:extLst>
              </p:cNvPr>
              <p:cNvSpPr/>
              <p:nvPr/>
            </p:nvSpPr>
            <p:spPr>
              <a:xfrm>
                <a:off x="1240523" y="6734194"/>
                <a:ext cx="769249" cy="123806"/>
              </a:xfrm>
              <a:custGeom>
                <a:avLst/>
                <a:gdLst>
                  <a:gd name="connsiteX0" fmla="*/ 0 w 574677"/>
                  <a:gd name="connsiteY0" fmla="*/ 0 h 109150"/>
                  <a:gd name="connsiteX1" fmla="*/ 574677 w 574677"/>
                  <a:gd name="connsiteY1" fmla="*/ 0 h 109150"/>
                  <a:gd name="connsiteX2" fmla="*/ 574677 w 574677"/>
                  <a:gd name="connsiteY2" fmla="*/ 109150 h 109150"/>
                  <a:gd name="connsiteX3" fmla="*/ 0 w 574677"/>
                  <a:gd name="connsiteY3" fmla="*/ 109150 h 109150"/>
                </a:gdLst>
                <a:ahLst/>
                <a:cxnLst>
                  <a:cxn ang="0">
                    <a:pos x="connsiteX0" y="connsiteY0"/>
                  </a:cxn>
                  <a:cxn ang="0">
                    <a:pos x="connsiteX1" y="connsiteY1"/>
                  </a:cxn>
                  <a:cxn ang="0">
                    <a:pos x="connsiteX2" y="connsiteY2"/>
                  </a:cxn>
                  <a:cxn ang="0">
                    <a:pos x="connsiteX3" y="connsiteY3"/>
                  </a:cxn>
                </a:cxnLst>
                <a:rect l="l" t="t" r="r" b="b"/>
                <a:pathLst>
                  <a:path w="574677" h="109150">
                    <a:moveTo>
                      <a:pt x="0" y="0"/>
                    </a:moveTo>
                    <a:lnTo>
                      <a:pt x="574677" y="0"/>
                    </a:lnTo>
                    <a:lnTo>
                      <a:pt x="574677" y="109150"/>
                    </a:lnTo>
                    <a:lnTo>
                      <a:pt x="0" y="109150"/>
                    </a:lnTo>
                    <a:close/>
                  </a:path>
                </a:pathLst>
              </a:custGeom>
              <a:solidFill>
                <a:srgbClr val="005D7C">
                  <a:lumMod val="60000"/>
                  <a:lumOff val="40000"/>
                </a:srgbClr>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23" name="Freeform 22">
                <a:extLst>
                  <a:ext uri="{FF2B5EF4-FFF2-40B4-BE49-F238E27FC236}">
                    <a16:creationId xmlns:a16="http://schemas.microsoft.com/office/drawing/2014/main" id="{026C674A-ED99-A4A8-FF8A-0928127DA276}"/>
                  </a:ext>
                </a:extLst>
              </p:cNvPr>
              <p:cNvSpPr/>
              <p:nvPr/>
            </p:nvSpPr>
            <p:spPr>
              <a:xfrm>
                <a:off x="2675316" y="6631933"/>
                <a:ext cx="875678" cy="226067"/>
              </a:xfrm>
              <a:custGeom>
                <a:avLst/>
                <a:gdLst>
                  <a:gd name="connsiteX0" fmla="*/ 620944 w 654186"/>
                  <a:gd name="connsiteY0" fmla="*/ 99653 h 199305"/>
                  <a:gd name="connsiteX1" fmla="*/ 583903 w 654186"/>
                  <a:gd name="connsiteY1" fmla="*/ 99653 h 199305"/>
                  <a:gd name="connsiteX2" fmla="*/ 583903 w 654186"/>
                  <a:gd name="connsiteY2" fmla="*/ 65191 h 199305"/>
                  <a:gd name="connsiteX3" fmla="*/ 563958 w 654186"/>
                  <a:gd name="connsiteY3" fmla="*/ 65191 h 199305"/>
                  <a:gd name="connsiteX4" fmla="*/ 563958 w 654186"/>
                  <a:gd name="connsiteY4" fmla="*/ 0 h 199305"/>
                  <a:gd name="connsiteX5" fmla="*/ 530920 w 654186"/>
                  <a:gd name="connsiteY5" fmla="*/ 0 h 199305"/>
                  <a:gd name="connsiteX6" fmla="*/ 530920 w 654186"/>
                  <a:gd name="connsiteY6" fmla="*/ 99653 h 199305"/>
                  <a:gd name="connsiteX7" fmla="*/ 491030 w 654186"/>
                  <a:gd name="connsiteY7" fmla="*/ 99653 h 199305"/>
                  <a:gd name="connsiteX8" fmla="*/ 491030 w 654186"/>
                  <a:gd name="connsiteY8" fmla="*/ 0 h 199305"/>
                  <a:gd name="connsiteX9" fmla="*/ 451140 w 654186"/>
                  <a:gd name="connsiteY9" fmla="*/ 0 h 199305"/>
                  <a:gd name="connsiteX10" fmla="*/ 451140 w 654186"/>
                  <a:gd name="connsiteY10" fmla="*/ 46740 h 199305"/>
                  <a:gd name="connsiteX11" fmla="*/ 411317 w 654186"/>
                  <a:gd name="connsiteY11" fmla="*/ 46740 h 199305"/>
                  <a:gd name="connsiteX12" fmla="*/ 411317 w 654186"/>
                  <a:gd name="connsiteY12" fmla="*/ 96261 h 199305"/>
                  <a:gd name="connsiteX13" fmla="*/ 380314 w 654186"/>
                  <a:gd name="connsiteY13" fmla="*/ 96261 h 199305"/>
                  <a:gd name="connsiteX14" fmla="*/ 380314 w 654186"/>
                  <a:gd name="connsiteY14" fmla="*/ 65191 h 199305"/>
                  <a:gd name="connsiteX15" fmla="*/ 340424 w 654186"/>
                  <a:gd name="connsiteY15" fmla="*/ 65191 h 199305"/>
                  <a:gd name="connsiteX16" fmla="*/ 340424 w 654186"/>
                  <a:gd name="connsiteY16" fmla="*/ 96261 h 199305"/>
                  <a:gd name="connsiteX17" fmla="*/ 0 w 654186"/>
                  <a:gd name="connsiteY17" fmla="*/ 96261 h 199305"/>
                  <a:gd name="connsiteX18" fmla="*/ 0 w 654186"/>
                  <a:gd name="connsiteY18" fmla="*/ 199306 h 199305"/>
                  <a:gd name="connsiteX19" fmla="*/ 340424 w 654186"/>
                  <a:gd name="connsiteY19" fmla="*/ 199306 h 199305"/>
                  <a:gd name="connsiteX20" fmla="*/ 380314 w 654186"/>
                  <a:gd name="connsiteY20" fmla="*/ 199306 h 199305"/>
                  <a:gd name="connsiteX21" fmla="*/ 411317 w 654186"/>
                  <a:gd name="connsiteY21" fmla="*/ 199306 h 199305"/>
                  <a:gd name="connsiteX22" fmla="*/ 451140 w 654186"/>
                  <a:gd name="connsiteY22" fmla="*/ 199306 h 199305"/>
                  <a:gd name="connsiteX23" fmla="*/ 491030 w 654186"/>
                  <a:gd name="connsiteY23" fmla="*/ 199306 h 199305"/>
                  <a:gd name="connsiteX24" fmla="*/ 530920 w 654186"/>
                  <a:gd name="connsiteY24" fmla="*/ 199306 h 199305"/>
                  <a:gd name="connsiteX25" fmla="*/ 563958 w 654186"/>
                  <a:gd name="connsiteY25" fmla="*/ 199306 h 199305"/>
                  <a:gd name="connsiteX26" fmla="*/ 583903 w 654186"/>
                  <a:gd name="connsiteY26" fmla="*/ 199306 h 199305"/>
                  <a:gd name="connsiteX27" fmla="*/ 620944 w 654186"/>
                  <a:gd name="connsiteY27" fmla="*/ 199306 h 199305"/>
                  <a:gd name="connsiteX28" fmla="*/ 623794 w 654186"/>
                  <a:gd name="connsiteY28" fmla="*/ 199306 h 199305"/>
                  <a:gd name="connsiteX29" fmla="*/ 654186 w 654186"/>
                  <a:gd name="connsiteY29" fmla="*/ 199306 h 199305"/>
                  <a:gd name="connsiteX30" fmla="*/ 654186 w 654186"/>
                  <a:gd name="connsiteY30" fmla="*/ 0 h 199305"/>
                  <a:gd name="connsiteX31" fmla="*/ 620944 w 654186"/>
                  <a:gd name="connsiteY31" fmla="*/ 0 h 199305"/>
                  <a:gd name="connsiteX32" fmla="*/ 620944 w 654186"/>
                  <a:gd name="connsiteY32" fmla="*/ 99653 h 19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186" h="199305">
                    <a:moveTo>
                      <a:pt x="620944" y="99653"/>
                    </a:moveTo>
                    <a:lnTo>
                      <a:pt x="583903" y="99653"/>
                    </a:lnTo>
                    <a:lnTo>
                      <a:pt x="583903" y="65191"/>
                    </a:lnTo>
                    <a:lnTo>
                      <a:pt x="563958" y="65191"/>
                    </a:lnTo>
                    <a:lnTo>
                      <a:pt x="563958" y="0"/>
                    </a:lnTo>
                    <a:lnTo>
                      <a:pt x="530920" y="0"/>
                    </a:lnTo>
                    <a:lnTo>
                      <a:pt x="530920" y="99653"/>
                    </a:lnTo>
                    <a:lnTo>
                      <a:pt x="491030" y="99653"/>
                    </a:lnTo>
                    <a:lnTo>
                      <a:pt x="491030" y="0"/>
                    </a:lnTo>
                    <a:lnTo>
                      <a:pt x="451140" y="0"/>
                    </a:lnTo>
                    <a:lnTo>
                      <a:pt x="451140" y="46740"/>
                    </a:lnTo>
                    <a:lnTo>
                      <a:pt x="411317" y="46740"/>
                    </a:lnTo>
                    <a:lnTo>
                      <a:pt x="411317" y="96261"/>
                    </a:lnTo>
                    <a:lnTo>
                      <a:pt x="380314" y="96261"/>
                    </a:lnTo>
                    <a:lnTo>
                      <a:pt x="380314" y="65191"/>
                    </a:lnTo>
                    <a:lnTo>
                      <a:pt x="340424" y="65191"/>
                    </a:lnTo>
                    <a:lnTo>
                      <a:pt x="340424" y="96261"/>
                    </a:lnTo>
                    <a:lnTo>
                      <a:pt x="0" y="96261"/>
                    </a:lnTo>
                    <a:lnTo>
                      <a:pt x="0" y="199306"/>
                    </a:lnTo>
                    <a:lnTo>
                      <a:pt x="340424" y="199306"/>
                    </a:lnTo>
                    <a:lnTo>
                      <a:pt x="380314" y="199306"/>
                    </a:lnTo>
                    <a:lnTo>
                      <a:pt x="411317" y="199306"/>
                    </a:lnTo>
                    <a:lnTo>
                      <a:pt x="451140" y="199306"/>
                    </a:lnTo>
                    <a:lnTo>
                      <a:pt x="491030" y="199306"/>
                    </a:lnTo>
                    <a:lnTo>
                      <a:pt x="530920" y="199306"/>
                    </a:lnTo>
                    <a:lnTo>
                      <a:pt x="563958" y="199306"/>
                    </a:lnTo>
                    <a:lnTo>
                      <a:pt x="583903" y="199306"/>
                    </a:lnTo>
                    <a:lnTo>
                      <a:pt x="620944" y="199306"/>
                    </a:lnTo>
                    <a:lnTo>
                      <a:pt x="623794" y="199306"/>
                    </a:lnTo>
                    <a:lnTo>
                      <a:pt x="654186" y="199306"/>
                    </a:lnTo>
                    <a:lnTo>
                      <a:pt x="654186" y="0"/>
                    </a:lnTo>
                    <a:lnTo>
                      <a:pt x="620944" y="0"/>
                    </a:lnTo>
                    <a:lnTo>
                      <a:pt x="620944" y="99653"/>
                    </a:lnTo>
                    <a:close/>
                  </a:path>
                </a:pathLst>
              </a:custGeom>
              <a:solidFill>
                <a:srgbClr val="005D7C">
                  <a:lumMod val="60000"/>
                  <a:lumOff val="40000"/>
                </a:srgbClr>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24" name="Freeform 23">
                <a:extLst>
                  <a:ext uri="{FF2B5EF4-FFF2-40B4-BE49-F238E27FC236}">
                    <a16:creationId xmlns:a16="http://schemas.microsoft.com/office/drawing/2014/main" id="{7D5E0AFC-5F75-AEE5-0263-4940F9A16D72}"/>
                  </a:ext>
                </a:extLst>
              </p:cNvPr>
              <p:cNvSpPr/>
              <p:nvPr/>
            </p:nvSpPr>
            <p:spPr>
              <a:xfrm>
                <a:off x="7329132" y="6734117"/>
                <a:ext cx="92263" cy="123883"/>
              </a:xfrm>
              <a:custGeom>
                <a:avLst/>
                <a:gdLst>
                  <a:gd name="connsiteX0" fmla="*/ 50745 w 68926"/>
                  <a:gd name="connsiteY0" fmla="*/ 0 h 109218"/>
                  <a:gd name="connsiteX1" fmla="*/ 0 w 68926"/>
                  <a:gd name="connsiteY1" fmla="*/ 0 h 109218"/>
                  <a:gd name="connsiteX2" fmla="*/ 0 w 68926"/>
                  <a:gd name="connsiteY2" fmla="*/ 109218 h 109218"/>
                  <a:gd name="connsiteX3" fmla="*/ 18181 w 68926"/>
                  <a:gd name="connsiteY3" fmla="*/ 109218 h 109218"/>
                  <a:gd name="connsiteX4" fmla="*/ 50745 w 68926"/>
                  <a:gd name="connsiteY4" fmla="*/ 109218 h 109218"/>
                  <a:gd name="connsiteX5" fmla="*/ 68926 w 68926"/>
                  <a:gd name="connsiteY5" fmla="*/ 109218 h 109218"/>
                  <a:gd name="connsiteX6" fmla="*/ 68926 w 68926"/>
                  <a:gd name="connsiteY6" fmla="*/ 75639 h 109218"/>
                  <a:gd name="connsiteX7" fmla="*/ 50745 w 68926"/>
                  <a:gd name="connsiteY7" fmla="*/ 75639 h 109218"/>
                  <a:gd name="connsiteX8" fmla="*/ 50745 w 68926"/>
                  <a:gd name="connsiteY8" fmla="*/ 0 h 10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6" h="109218">
                    <a:moveTo>
                      <a:pt x="50745" y="0"/>
                    </a:moveTo>
                    <a:lnTo>
                      <a:pt x="0" y="0"/>
                    </a:lnTo>
                    <a:lnTo>
                      <a:pt x="0" y="109218"/>
                    </a:lnTo>
                    <a:lnTo>
                      <a:pt x="18181" y="109218"/>
                    </a:lnTo>
                    <a:lnTo>
                      <a:pt x="50745" y="109218"/>
                    </a:lnTo>
                    <a:lnTo>
                      <a:pt x="68926" y="109218"/>
                    </a:lnTo>
                    <a:lnTo>
                      <a:pt x="68926" y="75639"/>
                    </a:lnTo>
                    <a:lnTo>
                      <a:pt x="50745" y="75639"/>
                    </a:lnTo>
                    <a:lnTo>
                      <a:pt x="50745" y="0"/>
                    </a:lnTo>
                    <a:close/>
                  </a:path>
                </a:pathLst>
              </a:custGeom>
              <a:solidFill>
                <a:srgbClr val="005D7C">
                  <a:lumMod val="60000"/>
                  <a:lumOff val="40000"/>
                </a:srgbClr>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25" name="Freeform 24">
                <a:extLst>
                  <a:ext uri="{FF2B5EF4-FFF2-40B4-BE49-F238E27FC236}">
                    <a16:creationId xmlns:a16="http://schemas.microsoft.com/office/drawing/2014/main" id="{C4E5FD81-4036-80F9-36F6-7CD5EC1F89BE}"/>
                  </a:ext>
                </a:extLst>
              </p:cNvPr>
              <p:cNvSpPr/>
              <p:nvPr/>
            </p:nvSpPr>
            <p:spPr>
              <a:xfrm>
                <a:off x="7958352" y="6636242"/>
                <a:ext cx="893113" cy="221758"/>
              </a:xfrm>
              <a:custGeom>
                <a:avLst/>
                <a:gdLst>
                  <a:gd name="connsiteX0" fmla="*/ 641161 w 667211"/>
                  <a:gd name="connsiteY0" fmla="*/ 0 h 195506"/>
                  <a:gd name="connsiteX1" fmla="*/ 605884 w 667211"/>
                  <a:gd name="connsiteY1" fmla="*/ 0 h 195506"/>
                  <a:gd name="connsiteX2" fmla="*/ 605884 w 667211"/>
                  <a:gd name="connsiteY2" fmla="*/ 62071 h 195506"/>
                  <a:gd name="connsiteX3" fmla="*/ 531734 w 667211"/>
                  <a:gd name="connsiteY3" fmla="*/ 62071 h 195506"/>
                  <a:gd name="connsiteX4" fmla="*/ 531734 w 667211"/>
                  <a:gd name="connsiteY4" fmla="*/ 0 h 195506"/>
                  <a:gd name="connsiteX5" fmla="*/ 506090 w 667211"/>
                  <a:gd name="connsiteY5" fmla="*/ 0 h 195506"/>
                  <a:gd name="connsiteX6" fmla="*/ 506090 w 667211"/>
                  <a:gd name="connsiteY6" fmla="*/ 86289 h 195506"/>
                  <a:gd name="connsiteX7" fmla="*/ 464436 w 667211"/>
                  <a:gd name="connsiteY7" fmla="*/ 86289 h 195506"/>
                  <a:gd name="connsiteX8" fmla="*/ 464436 w 667211"/>
                  <a:gd name="connsiteY8" fmla="*/ 62071 h 195506"/>
                  <a:gd name="connsiteX9" fmla="*/ 438792 w 667211"/>
                  <a:gd name="connsiteY9" fmla="*/ 62071 h 195506"/>
                  <a:gd name="connsiteX10" fmla="*/ 438792 w 667211"/>
                  <a:gd name="connsiteY10" fmla="*/ 86289 h 195506"/>
                  <a:gd name="connsiteX11" fmla="*/ 413420 w 667211"/>
                  <a:gd name="connsiteY11" fmla="*/ 86289 h 195506"/>
                  <a:gd name="connsiteX12" fmla="*/ 413420 w 667211"/>
                  <a:gd name="connsiteY12" fmla="*/ 62071 h 195506"/>
                  <a:gd name="connsiteX13" fmla="*/ 329162 w 667211"/>
                  <a:gd name="connsiteY13" fmla="*/ 62071 h 195506"/>
                  <a:gd name="connsiteX14" fmla="*/ 329162 w 667211"/>
                  <a:gd name="connsiteY14" fmla="*/ 86289 h 195506"/>
                  <a:gd name="connsiteX15" fmla="*/ 0 w 667211"/>
                  <a:gd name="connsiteY15" fmla="*/ 86289 h 195506"/>
                  <a:gd name="connsiteX16" fmla="*/ 0 w 667211"/>
                  <a:gd name="connsiteY16" fmla="*/ 195507 h 195506"/>
                  <a:gd name="connsiteX17" fmla="*/ 329162 w 667211"/>
                  <a:gd name="connsiteY17" fmla="*/ 195507 h 195506"/>
                  <a:gd name="connsiteX18" fmla="*/ 413420 w 667211"/>
                  <a:gd name="connsiteY18" fmla="*/ 195507 h 195506"/>
                  <a:gd name="connsiteX19" fmla="*/ 438792 w 667211"/>
                  <a:gd name="connsiteY19" fmla="*/ 195507 h 195506"/>
                  <a:gd name="connsiteX20" fmla="*/ 464436 w 667211"/>
                  <a:gd name="connsiteY20" fmla="*/ 195507 h 195506"/>
                  <a:gd name="connsiteX21" fmla="*/ 506090 w 667211"/>
                  <a:gd name="connsiteY21" fmla="*/ 195507 h 195506"/>
                  <a:gd name="connsiteX22" fmla="*/ 531734 w 667211"/>
                  <a:gd name="connsiteY22" fmla="*/ 195507 h 195506"/>
                  <a:gd name="connsiteX23" fmla="*/ 605884 w 667211"/>
                  <a:gd name="connsiteY23" fmla="*/ 195507 h 195506"/>
                  <a:gd name="connsiteX24" fmla="*/ 641161 w 667211"/>
                  <a:gd name="connsiteY24" fmla="*/ 195507 h 195506"/>
                  <a:gd name="connsiteX25" fmla="*/ 667211 w 667211"/>
                  <a:gd name="connsiteY25" fmla="*/ 195507 h 195506"/>
                  <a:gd name="connsiteX26" fmla="*/ 667211 w 667211"/>
                  <a:gd name="connsiteY26" fmla="*/ 86289 h 195506"/>
                  <a:gd name="connsiteX27" fmla="*/ 641161 w 667211"/>
                  <a:gd name="connsiteY27" fmla="*/ 86289 h 195506"/>
                  <a:gd name="connsiteX28" fmla="*/ 641161 w 667211"/>
                  <a:gd name="connsiteY28" fmla="*/ 0 h 19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211" h="195506">
                    <a:moveTo>
                      <a:pt x="641161" y="0"/>
                    </a:moveTo>
                    <a:lnTo>
                      <a:pt x="605884" y="0"/>
                    </a:lnTo>
                    <a:lnTo>
                      <a:pt x="605884" y="62071"/>
                    </a:lnTo>
                    <a:lnTo>
                      <a:pt x="531734" y="62071"/>
                    </a:lnTo>
                    <a:lnTo>
                      <a:pt x="531734" y="0"/>
                    </a:lnTo>
                    <a:lnTo>
                      <a:pt x="506090" y="0"/>
                    </a:lnTo>
                    <a:lnTo>
                      <a:pt x="506090" y="86289"/>
                    </a:lnTo>
                    <a:lnTo>
                      <a:pt x="464436" y="86289"/>
                    </a:lnTo>
                    <a:lnTo>
                      <a:pt x="464436" y="62071"/>
                    </a:lnTo>
                    <a:lnTo>
                      <a:pt x="438792" y="62071"/>
                    </a:lnTo>
                    <a:lnTo>
                      <a:pt x="438792" y="86289"/>
                    </a:lnTo>
                    <a:lnTo>
                      <a:pt x="413420" y="86289"/>
                    </a:lnTo>
                    <a:lnTo>
                      <a:pt x="413420" y="62071"/>
                    </a:lnTo>
                    <a:lnTo>
                      <a:pt x="329162" y="62071"/>
                    </a:lnTo>
                    <a:lnTo>
                      <a:pt x="329162" y="86289"/>
                    </a:lnTo>
                    <a:lnTo>
                      <a:pt x="0" y="86289"/>
                    </a:lnTo>
                    <a:lnTo>
                      <a:pt x="0" y="195507"/>
                    </a:lnTo>
                    <a:lnTo>
                      <a:pt x="329162" y="195507"/>
                    </a:lnTo>
                    <a:lnTo>
                      <a:pt x="413420" y="195507"/>
                    </a:lnTo>
                    <a:lnTo>
                      <a:pt x="438792" y="195507"/>
                    </a:lnTo>
                    <a:lnTo>
                      <a:pt x="464436" y="195507"/>
                    </a:lnTo>
                    <a:lnTo>
                      <a:pt x="506090" y="195507"/>
                    </a:lnTo>
                    <a:lnTo>
                      <a:pt x="531734" y="195507"/>
                    </a:lnTo>
                    <a:lnTo>
                      <a:pt x="605884" y="195507"/>
                    </a:lnTo>
                    <a:lnTo>
                      <a:pt x="641161" y="195507"/>
                    </a:lnTo>
                    <a:lnTo>
                      <a:pt x="667211" y="195507"/>
                    </a:lnTo>
                    <a:lnTo>
                      <a:pt x="667211" y="86289"/>
                    </a:lnTo>
                    <a:lnTo>
                      <a:pt x="641161" y="86289"/>
                    </a:lnTo>
                    <a:lnTo>
                      <a:pt x="641161" y="0"/>
                    </a:lnTo>
                    <a:close/>
                  </a:path>
                </a:pathLst>
              </a:custGeom>
              <a:solidFill>
                <a:srgbClr val="005D7C">
                  <a:lumMod val="60000"/>
                  <a:lumOff val="40000"/>
                </a:srgbClr>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26" name="Freeform 25">
                <a:extLst>
                  <a:ext uri="{FF2B5EF4-FFF2-40B4-BE49-F238E27FC236}">
                    <a16:creationId xmlns:a16="http://schemas.microsoft.com/office/drawing/2014/main" id="{38D09FF3-D459-9FB3-890E-2428C7086E4F}"/>
                  </a:ext>
                </a:extLst>
              </p:cNvPr>
              <p:cNvSpPr/>
              <p:nvPr/>
            </p:nvSpPr>
            <p:spPr>
              <a:xfrm>
                <a:off x="2072793" y="6811371"/>
                <a:ext cx="55030" cy="46629"/>
              </a:xfrm>
              <a:custGeom>
                <a:avLst/>
                <a:gdLst>
                  <a:gd name="connsiteX0" fmla="*/ 0 w 41111"/>
                  <a:gd name="connsiteY0" fmla="*/ 0 h 41109"/>
                  <a:gd name="connsiteX1" fmla="*/ 41111 w 41111"/>
                  <a:gd name="connsiteY1" fmla="*/ 0 h 41109"/>
                  <a:gd name="connsiteX2" fmla="*/ 41111 w 41111"/>
                  <a:gd name="connsiteY2" fmla="*/ 41109 h 41109"/>
                  <a:gd name="connsiteX3" fmla="*/ 0 w 41111"/>
                  <a:gd name="connsiteY3" fmla="*/ 41109 h 41109"/>
                </a:gdLst>
                <a:ahLst/>
                <a:cxnLst>
                  <a:cxn ang="0">
                    <a:pos x="connsiteX0" y="connsiteY0"/>
                  </a:cxn>
                  <a:cxn ang="0">
                    <a:pos x="connsiteX1" y="connsiteY1"/>
                  </a:cxn>
                  <a:cxn ang="0">
                    <a:pos x="connsiteX2" y="connsiteY2"/>
                  </a:cxn>
                  <a:cxn ang="0">
                    <a:pos x="connsiteX3" y="connsiteY3"/>
                  </a:cxn>
                </a:cxnLst>
                <a:rect l="l" t="t" r="r" b="b"/>
                <a:pathLst>
                  <a:path w="41111" h="41109">
                    <a:moveTo>
                      <a:pt x="0" y="0"/>
                    </a:moveTo>
                    <a:lnTo>
                      <a:pt x="41111" y="0"/>
                    </a:lnTo>
                    <a:lnTo>
                      <a:pt x="41111" y="41109"/>
                    </a:lnTo>
                    <a:lnTo>
                      <a:pt x="0" y="41109"/>
                    </a:lnTo>
                    <a:close/>
                  </a:path>
                </a:pathLst>
              </a:custGeom>
              <a:solidFill>
                <a:srgbClr val="005D7C">
                  <a:lumMod val="60000"/>
                  <a:lumOff val="40000"/>
                </a:srgbClr>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27" name="Freeform 26">
                <a:extLst>
                  <a:ext uri="{FF2B5EF4-FFF2-40B4-BE49-F238E27FC236}">
                    <a16:creationId xmlns:a16="http://schemas.microsoft.com/office/drawing/2014/main" id="{598AE71F-BC8B-C97B-C4E1-383FB4C287D3}"/>
                  </a:ext>
                </a:extLst>
              </p:cNvPr>
              <p:cNvSpPr/>
              <p:nvPr/>
            </p:nvSpPr>
            <p:spPr>
              <a:xfrm>
                <a:off x="12989301" y="6816142"/>
                <a:ext cx="32055" cy="41858"/>
              </a:xfrm>
              <a:custGeom>
                <a:avLst/>
                <a:gdLst>
                  <a:gd name="connsiteX0" fmla="*/ 0 w 23947"/>
                  <a:gd name="connsiteY0" fmla="*/ 0 h 36903"/>
                  <a:gd name="connsiteX1" fmla="*/ 23948 w 23947"/>
                  <a:gd name="connsiteY1" fmla="*/ 0 h 36903"/>
                  <a:gd name="connsiteX2" fmla="*/ 23948 w 23947"/>
                  <a:gd name="connsiteY2" fmla="*/ 36903 h 36903"/>
                  <a:gd name="connsiteX3" fmla="*/ 0 w 23947"/>
                  <a:gd name="connsiteY3" fmla="*/ 36903 h 36903"/>
                </a:gdLst>
                <a:ahLst/>
                <a:cxnLst>
                  <a:cxn ang="0">
                    <a:pos x="connsiteX0" y="connsiteY0"/>
                  </a:cxn>
                  <a:cxn ang="0">
                    <a:pos x="connsiteX1" y="connsiteY1"/>
                  </a:cxn>
                  <a:cxn ang="0">
                    <a:pos x="connsiteX2" y="connsiteY2"/>
                  </a:cxn>
                  <a:cxn ang="0">
                    <a:pos x="connsiteX3" y="connsiteY3"/>
                  </a:cxn>
                </a:cxnLst>
                <a:rect l="l" t="t" r="r" b="b"/>
                <a:pathLst>
                  <a:path w="23947" h="36903">
                    <a:moveTo>
                      <a:pt x="0" y="0"/>
                    </a:moveTo>
                    <a:lnTo>
                      <a:pt x="23948" y="0"/>
                    </a:lnTo>
                    <a:lnTo>
                      <a:pt x="23948" y="36903"/>
                    </a:lnTo>
                    <a:lnTo>
                      <a:pt x="0" y="36903"/>
                    </a:lnTo>
                    <a:close/>
                  </a:path>
                </a:pathLst>
              </a:custGeom>
              <a:solidFill>
                <a:srgbClr val="4FE8D9"/>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28" name="Freeform 27">
                <a:extLst>
                  <a:ext uri="{FF2B5EF4-FFF2-40B4-BE49-F238E27FC236}">
                    <a16:creationId xmlns:a16="http://schemas.microsoft.com/office/drawing/2014/main" id="{F860D0B4-425D-FD37-1A41-74149C9272E1}"/>
                  </a:ext>
                </a:extLst>
              </p:cNvPr>
              <p:cNvSpPr/>
              <p:nvPr/>
            </p:nvSpPr>
            <p:spPr>
              <a:xfrm>
                <a:off x="18584904" y="6587611"/>
                <a:ext cx="879764" cy="270389"/>
              </a:xfrm>
              <a:custGeom>
                <a:avLst/>
                <a:gdLst>
                  <a:gd name="connsiteX0" fmla="*/ 634852 w 657239"/>
                  <a:gd name="connsiteY0" fmla="*/ 130722 h 238380"/>
                  <a:gd name="connsiteX1" fmla="*/ 546252 w 657239"/>
                  <a:gd name="connsiteY1" fmla="*/ 130722 h 238380"/>
                  <a:gd name="connsiteX2" fmla="*/ 546252 w 657239"/>
                  <a:gd name="connsiteY2" fmla="*/ 39481 h 238380"/>
                  <a:gd name="connsiteX3" fmla="*/ 523864 w 657239"/>
                  <a:gd name="connsiteY3" fmla="*/ 39481 h 238380"/>
                  <a:gd name="connsiteX4" fmla="*/ 523864 w 657239"/>
                  <a:gd name="connsiteY4" fmla="*/ 130722 h 238380"/>
                  <a:gd name="connsiteX5" fmla="*/ 471492 w 657239"/>
                  <a:gd name="connsiteY5" fmla="*/ 130722 h 238380"/>
                  <a:gd name="connsiteX6" fmla="*/ 471492 w 657239"/>
                  <a:gd name="connsiteY6" fmla="*/ 104266 h 238380"/>
                  <a:gd name="connsiteX7" fmla="*/ 415185 w 657239"/>
                  <a:gd name="connsiteY7" fmla="*/ 104266 h 238380"/>
                  <a:gd name="connsiteX8" fmla="*/ 415185 w 657239"/>
                  <a:gd name="connsiteY8" fmla="*/ 130722 h 238380"/>
                  <a:gd name="connsiteX9" fmla="*/ 335336 w 657239"/>
                  <a:gd name="connsiteY9" fmla="*/ 130722 h 238380"/>
                  <a:gd name="connsiteX10" fmla="*/ 335336 w 657239"/>
                  <a:gd name="connsiteY10" fmla="*/ 104266 h 238380"/>
                  <a:gd name="connsiteX11" fmla="*/ 312948 w 657239"/>
                  <a:gd name="connsiteY11" fmla="*/ 104266 h 238380"/>
                  <a:gd name="connsiteX12" fmla="*/ 312948 w 657239"/>
                  <a:gd name="connsiteY12" fmla="*/ 130722 h 238380"/>
                  <a:gd name="connsiteX13" fmla="*/ 155491 w 657239"/>
                  <a:gd name="connsiteY13" fmla="*/ 130722 h 238380"/>
                  <a:gd name="connsiteX14" fmla="*/ 155491 w 657239"/>
                  <a:gd name="connsiteY14" fmla="*/ 0 h 238380"/>
                  <a:gd name="connsiteX15" fmla="*/ 99183 w 657239"/>
                  <a:gd name="connsiteY15" fmla="*/ 0 h 238380"/>
                  <a:gd name="connsiteX16" fmla="*/ 99183 w 657239"/>
                  <a:gd name="connsiteY16" fmla="*/ 20012 h 238380"/>
                  <a:gd name="connsiteX17" fmla="*/ 54340 w 657239"/>
                  <a:gd name="connsiteY17" fmla="*/ 20012 h 238380"/>
                  <a:gd name="connsiteX18" fmla="*/ 54340 w 657239"/>
                  <a:gd name="connsiteY18" fmla="*/ 130722 h 238380"/>
                  <a:gd name="connsiteX19" fmla="*/ 0 w 657239"/>
                  <a:gd name="connsiteY19" fmla="*/ 130722 h 238380"/>
                  <a:gd name="connsiteX20" fmla="*/ 0 w 657239"/>
                  <a:gd name="connsiteY20" fmla="*/ 238380 h 238380"/>
                  <a:gd name="connsiteX21" fmla="*/ 634852 w 657239"/>
                  <a:gd name="connsiteY21" fmla="*/ 238380 h 238380"/>
                  <a:gd name="connsiteX22" fmla="*/ 657239 w 657239"/>
                  <a:gd name="connsiteY22" fmla="*/ 238380 h 238380"/>
                  <a:gd name="connsiteX23" fmla="*/ 657239 w 657239"/>
                  <a:gd name="connsiteY23" fmla="*/ 224066 h 238380"/>
                  <a:gd name="connsiteX24" fmla="*/ 634852 w 657239"/>
                  <a:gd name="connsiteY24" fmla="*/ 224066 h 238380"/>
                  <a:gd name="connsiteX25" fmla="*/ 634852 w 657239"/>
                  <a:gd name="connsiteY25" fmla="*/ 130722 h 23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7239" h="238380">
                    <a:moveTo>
                      <a:pt x="634852" y="130722"/>
                    </a:moveTo>
                    <a:lnTo>
                      <a:pt x="546252" y="130722"/>
                    </a:lnTo>
                    <a:lnTo>
                      <a:pt x="546252" y="39481"/>
                    </a:lnTo>
                    <a:lnTo>
                      <a:pt x="523864" y="39481"/>
                    </a:lnTo>
                    <a:lnTo>
                      <a:pt x="523864" y="130722"/>
                    </a:lnTo>
                    <a:lnTo>
                      <a:pt x="471492" y="130722"/>
                    </a:lnTo>
                    <a:lnTo>
                      <a:pt x="471492" y="104266"/>
                    </a:lnTo>
                    <a:lnTo>
                      <a:pt x="415185" y="104266"/>
                    </a:lnTo>
                    <a:lnTo>
                      <a:pt x="415185" y="130722"/>
                    </a:lnTo>
                    <a:lnTo>
                      <a:pt x="335336" y="130722"/>
                    </a:lnTo>
                    <a:lnTo>
                      <a:pt x="335336" y="104266"/>
                    </a:lnTo>
                    <a:lnTo>
                      <a:pt x="312948" y="104266"/>
                    </a:lnTo>
                    <a:lnTo>
                      <a:pt x="312948" y="130722"/>
                    </a:lnTo>
                    <a:lnTo>
                      <a:pt x="155491" y="130722"/>
                    </a:lnTo>
                    <a:lnTo>
                      <a:pt x="155491" y="0"/>
                    </a:lnTo>
                    <a:lnTo>
                      <a:pt x="99183" y="0"/>
                    </a:lnTo>
                    <a:lnTo>
                      <a:pt x="99183" y="20012"/>
                    </a:lnTo>
                    <a:lnTo>
                      <a:pt x="54340" y="20012"/>
                    </a:lnTo>
                    <a:lnTo>
                      <a:pt x="54340" y="130722"/>
                    </a:lnTo>
                    <a:lnTo>
                      <a:pt x="0" y="130722"/>
                    </a:lnTo>
                    <a:lnTo>
                      <a:pt x="0" y="238380"/>
                    </a:lnTo>
                    <a:lnTo>
                      <a:pt x="634852" y="238380"/>
                    </a:lnTo>
                    <a:lnTo>
                      <a:pt x="657239" y="238380"/>
                    </a:lnTo>
                    <a:lnTo>
                      <a:pt x="657239" y="224066"/>
                    </a:lnTo>
                    <a:lnTo>
                      <a:pt x="634852" y="224066"/>
                    </a:lnTo>
                    <a:lnTo>
                      <a:pt x="634852" y="130722"/>
                    </a:lnTo>
                    <a:close/>
                  </a:path>
                </a:pathLst>
              </a:custGeom>
              <a:solidFill>
                <a:srgbClr val="005D7C">
                  <a:lumMod val="60000"/>
                  <a:lumOff val="40000"/>
                </a:srgbClr>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29" name="Freeform 28">
                <a:extLst>
                  <a:ext uri="{FF2B5EF4-FFF2-40B4-BE49-F238E27FC236}">
                    <a16:creationId xmlns:a16="http://schemas.microsoft.com/office/drawing/2014/main" id="{AFB7A4A3-5EAF-4633-F25B-4E1BD1EFD8C6}"/>
                  </a:ext>
                </a:extLst>
              </p:cNvPr>
              <p:cNvSpPr/>
              <p:nvPr/>
            </p:nvSpPr>
            <p:spPr>
              <a:xfrm>
                <a:off x="17943062" y="6735887"/>
                <a:ext cx="69741" cy="122113"/>
              </a:xfrm>
              <a:custGeom>
                <a:avLst/>
                <a:gdLst>
                  <a:gd name="connsiteX0" fmla="*/ 20352 w 52101"/>
                  <a:gd name="connsiteY0" fmla="*/ 45790 h 107657"/>
                  <a:gd name="connsiteX1" fmla="*/ 0 w 52101"/>
                  <a:gd name="connsiteY1" fmla="*/ 45790 h 107657"/>
                  <a:gd name="connsiteX2" fmla="*/ 0 w 52101"/>
                  <a:gd name="connsiteY2" fmla="*/ 107658 h 107657"/>
                  <a:gd name="connsiteX3" fmla="*/ 20352 w 52101"/>
                  <a:gd name="connsiteY3" fmla="*/ 107658 h 107657"/>
                  <a:gd name="connsiteX4" fmla="*/ 44842 w 52101"/>
                  <a:gd name="connsiteY4" fmla="*/ 107658 h 107657"/>
                  <a:gd name="connsiteX5" fmla="*/ 52101 w 52101"/>
                  <a:gd name="connsiteY5" fmla="*/ 107658 h 107657"/>
                  <a:gd name="connsiteX6" fmla="*/ 52101 w 52101"/>
                  <a:gd name="connsiteY6" fmla="*/ 0 h 107657"/>
                  <a:gd name="connsiteX7" fmla="*/ 20352 w 52101"/>
                  <a:gd name="connsiteY7" fmla="*/ 0 h 107657"/>
                  <a:gd name="connsiteX8" fmla="*/ 20352 w 52101"/>
                  <a:gd name="connsiteY8" fmla="*/ 45790 h 10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01" h="107657">
                    <a:moveTo>
                      <a:pt x="20352" y="45790"/>
                    </a:moveTo>
                    <a:lnTo>
                      <a:pt x="0" y="45790"/>
                    </a:lnTo>
                    <a:lnTo>
                      <a:pt x="0" y="107658"/>
                    </a:lnTo>
                    <a:lnTo>
                      <a:pt x="20352" y="107658"/>
                    </a:lnTo>
                    <a:lnTo>
                      <a:pt x="44842" y="107658"/>
                    </a:lnTo>
                    <a:lnTo>
                      <a:pt x="52101" y="107658"/>
                    </a:lnTo>
                    <a:lnTo>
                      <a:pt x="52101" y="0"/>
                    </a:lnTo>
                    <a:lnTo>
                      <a:pt x="20352" y="0"/>
                    </a:lnTo>
                    <a:lnTo>
                      <a:pt x="20352" y="45790"/>
                    </a:lnTo>
                    <a:close/>
                  </a:path>
                </a:pathLst>
              </a:custGeom>
              <a:solidFill>
                <a:srgbClr val="005D7C">
                  <a:lumMod val="60000"/>
                  <a:lumOff val="40000"/>
                </a:srgbClr>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30" name="Freeform 29">
                <a:extLst>
                  <a:ext uri="{FF2B5EF4-FFF2-40B4-BE49-F238E27FC236}">
                    <a16:creationId xmlns:a16="http://schemas.microsoft.com/office/drawing/2014/main" id="{24B1590E-8B6E-10F7-53E8-127EA96D46DE}"/>
                  </a:ext>
                </a:extLst>
              </p:cNvPr>
              <p:cNvSpPr/>
              <p:nvPr/>
            </p:nvSpPr>
            <p:spPr>
              <a:xfrm>
                <a:off x="18251542" y="6836763"/>
                <a:ext cx="29967" cy="21237"/>
              </a:xfrm>
              <a:custGeom>
                <a:avLst/>
                <a:gdLst>
                  <a:gd name="connsiteX0" fmla="*/ 0 w 22387"/>
                  <a:gd name="connsiteY0" fmla="*/ 0 h 18723"/>
                  <a:gd name="connsiteX1" fmla="*/ 22388 w 22387"/>
                  <a:gd name="connsiteY1" fmla="*/ 0 h 18723"/>
                  <a:gd name="connsiteX2" fmla="*/ 22388 w 22387"/>
                  <a:gd name="connsiteY2" fmla="*/ 18723 h 18723"/>
                  <a:gd name="connsiteX3" fmla="*/ 0 w 22387"/>
                  <a:gd name="connsiteY3" fmla="*/ 18723 h 18723"/>
                </a:gdLst>
                <a:ahLst/>
                <a:cxnLst>
                  <a:cxn ang="0">
                    <a:pos x="connsiteX0" y="connsiteY0"/>
                  </a:cxn>
                  <a:cxn ang="0">
                    <a:pos x="connsiteX1" y="connsiteY1"/>
                  </a:cxn>
                  <a:cxn ang="0">
                    <a:pos x="connsiteX2" y="connsiteY2"/>
                  </a:cxn>
                  <a:cxn ang="0">
                    <a:pos x="connsiteX3" y="connsiteY3"/>
                  </a:cxn>
                </a:cxnLst>
                <a:rect l="l" t="t" r="r" b="b"/>
                <a:pathLst>
                  <a:path w="22387" h="18723">
                    <a:moveTo>
                      <a:pt x="0" y="0"/>
                    </a:moveTo>
                    <a:lnTo>
                      <a:pt x="22388" y="0"/>
                    </a:lnTo>
                    <a:lnTo>
                      <a:pt x="22388" y="18723"/>
                    </a:lnTo>
                    <a:lnTo>
                      <a:pt x="0" y="18723"/>
                    </a:lnTo>
                    <a:close/>
                  </a:path>
                </a:pathLst>
              </a:custGeom>
              <a:solidFill>
                <a:srgbClr val="0087B6"/>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31" name="Freeform 30">
                <a:extLst>
                  <a:ext uri="{FF2B5EF4-FFF2-40B4-BE49-F238E27FC236}">
                    <a16:creationId xmlns:a16="http://schemas.microsoft.com/office/drawing/2014/main" id="{0AE8FA17-CB9C-3370-1C37-D002E1CA1FA0}"/>
                  </a:ext>
                </a:extLst>
              </p:cNvPr>
              <p:cNvSpPr/>
              <p:nvPr/>
            </p:nvSpPr>
            <p:spPr>
              <a:xfrm>
                <a:off x="14203881" y="6580456"/>
                <a:ext cx="3679156" cy="277544"/>
              </a:xfrm>
              <a:custGeom>
                <a:avLst/>
                <a:gdLst>
                  <a:gd name="connsiteX0" fmla="*/ 2703716 w 2748559"/>
                  <a:gd name="connsiteY0" fmla="*/ 137031 h 244688"/>
                  <a:gd name="connsiteX1" fmla="*/ 2590762 w 2748559"/>
                  <a:gd name="connsiteY1" fmla="*/ 137031 h 244688"/>
                  <a:gd name="connsiteX2" fmla="*/ 2590762 w 2748559"/>
                  <a:gd name="connsiteY2" fmla="*/ 116205 h 244688"/>
                  <a:gd name="connsiteX3" fmla="*/ 2545920 w 2748559"/>
                  <a:gd name="connsiteY3" fmla="*/ 116205 h 244688"/>
                  <a:gd name="connsiteX4" fmla="*/ 2545920 w 2748559"/>
                  <a:gd name="connsiteY4" fmla="*/ 137031 h 244688"/>
                  <a:gd name="connsiteX5" fmla="*/ 2106584 w 2748559"/>
                  <a:gd name="connsiteY5" fmla="*/ 137031 h 244688"/>
                  <a:gd name="connsiteX6" fmla="*/ 2106584 w 2748559"/>
                  <a:gd name="connsiteY6" fmla="*/ 6309 h 244688"/>
                  <a:gd name="connsiteX7" fmla="*/ 2088742 w 2748559"/>
                  <a:gd name="connsiteY7" fmla="*/ 6309 h 244688"/>
                  <a:gd name="connsiteX8" fmla="*/ 2088742 w 2748559"/>
                  <a:gd name="connsiteY8" fmla="*/ 137031 h 244688"/>
                  <a:gd name="connsiteX9" fmla="*/ 1545339 w 2748559"/>
                  <a:gd name="connsiteY9" fmla="*/ 137031 h 244688"/>
                  <a:gd name="connsiteX10" fmla="*/ 1545339 w 2748559"/>
                  <a:gd name="connsiteY10" fmla="*/ 46672 h 244688"/>
                  <a:gd name="connsiteX11" fmla="*/ 1522748 w 2748559"/>
                  <a:gd name="connsiteY11" fmla="*/ 46672 h 244688"/>
                  <a:gd name="connsiteX12" fmla="*/ 1522748 w 2748559"/>
                  <a:gd name="connsiteY12" fmla="*/ 0 h 244688"/>
                  <a:gd name="connsiteX13" fmla="*/ 1500226 w 2748559"/>
                  <a:gd name="connsiteY13" fmla="*/ 0 h 244688"/>
                  <a:gd name="connsiteX14" fmla="*/ 1500226 w 2748559"/>
                  <a:gd name="connsiteY14" fmla="*/ 137031 h 244688"/>
                  <a:gd name="connsiteX15" fmla="*/ 1459656 w 2748559"/>
                  <a:gd name="connsiteY15" fmla="*/ 137031 h 244688"/>
                  <a:gd name="connsiteX16" fmla="*/ 1459656 w 2748559"/>
                  <a:gd name="connsiteY16" fmla="*/ 210227 h 244688"/>
                  <a:gd name="connsiteX17" fmla="*/ 1430757 w 2748559"/>
                  <a:gd name="connsiteY17" fmla="*/ 210227 h 244688"/>
                  <a:gd name="connsiteX18" fmla="*/ 1430757 w 2748559"/>
                  <a:gd name="connsiteY18" fmla="*/ 183364 h 244688"/>
                  <a:gd name="connsiteX19" fmla="*/ 1385643 w 2748559"/>
                  <a:gd name="connsiteY19" fmla="*/ 183364 h 244688"/>
                  <a:gd name="connsiteX20" fmla="*/ 1385643 w 2748559"/>
                  <a:gd name="connsiteY20" fmla="*/ 210227 h 244688"/>
                  <a:gd name="connsiteX21" fmla="*/ 1342903 w 2748559"/>
                  <a:gd name="connsiteY21" fmla="*/ 210227 h 244688"/>
                  <a:gd name="connsiteX22" fmla="*/ 1342903 w 2748559"/>
                  <a:gd name="connsiteY22" fmla="*/ 137031 h 244688"/>
                  <a:gd name="connsiteX23" fmla="*/ 1297789 w 2748559"/>
                  <a:gd name="connsiteY23" fmla="*/ 137031 h 244688"/>
                  <a:gd name="connsiteX24" fmla="*/ 1297789 w 2748559"/>
                  <a:gd name="connsiteY24" fmla="*/ 210227 h 244688"/>
                  <a:gd name="connsiteX25" fmla="*/ 1228660 w 2748559"/>
                  <a:gd name="connsiteY25" fmla="*/ 210227 h 244688"/>
                  <a:gd name="connsiteX26" fmla="*/ 1228660 w 2748559"/>
                  <a:gd name="connsiteY26" fmla="*/ 183364 h 244688"/>
                  <a:gd name="connsiteX27" fmla="*/ 1183478 w 2748559"/>
                  <a:gd name="connsiteY27" fmla="*/ 183364 h 244688"/>
                  <a:gd name="connsiteX28" fmla="*/ 1183478 w 2748559"/>
                  <a:gd name="connsiteY28" fmla="*/ 137031 h 244688"/>
                  <a:gd name="connsiteX29" fmla="*/ 1138364 w 2748559"/>
                  <a:gd name="connsiteY29" fmla="*/ 137031 h 244688"/>
                  <a:gd name="connsiteX30" fmla="*/ 1138364 w 2748559"/>
                  <a:gd name="connsiteY30" fmla="*/ 210227 h 244688"/>
                  <a:gd name="connsiteX31" fmla="*/ 1092029 w 2748559"/>
                  <a:gd name="connsiteY31" fmla="*/ 210227 h 244688"/>
                  <a:gd name="connsiteX32" fmla="*/ 1092029 w 2748559"/>
                  <a:gd name="connsiteY32" fmla="*/ 191572 h 244688"/>
                  <a:gd name="connsiteX33" fmla="*/ 1001733 w 2748559"/>
                  <a:gd name="connsiteY33" fmla="*/ 191572 h 244688"/>
                  <a:gd name="connsiteX34" fmla="*/ 1001733 w 2748559"/>
                  <a:gd name="connsiteY34" fmla="*/ 135471 h 244688"/>
                  <a:gd name="connsiteX35" fmla="*/ 727046 w 2748559"/>
                  <a:gd name="connsiteY35" fmla="*/ 135471 h 244688"/>
                  <a:gd name="connsiteX36" fmla="*/ 727046 w 2748559"/>
                  <a:gd name="connsiteY36" fmla="*/ 46197 h 244688"/>
                  <a:gd name="connsiteX37" fmla="*/ 680508 w 2748559"/>
                  <a:gd name="connsiteY37" fmla="*/ 46197 h 244688"/>
                  <a:gd name="connsiteX38" fmla="*/ 680508 w 2748559"/>
                  <a:gd name="connsiteY38" fmla="*/ 135471 h 244688"/>
                  <a:gd name="connsiteX39" fmla="*/ 644689 w 2748559"/>
                  <a:gd name="connsiteY39" fmla="*/ 135471 h 244688"/>
                  <a:gd name="connsiteX40" fmla="*/ 644689 w 2748559"/>
                  <a:gd name="connsiteY40" fmla="*/ 191572 h 244688"/>
                  <a:gd name="connsiteX41" fmla="*/ 598353 w 2748559"/>
                  <a:gd name="connsiteY41" fmla="*/ 191572 h 244688"/>
                  <a:gd name="connsiteX42" fmla="*/ 598353 w 2748559"/>
                  <a:gd name="connsiteY42" fmla="*/ 210227 h 244688"/>
                  <a:gd name="connsiteX43" fmla="*/ 526035 w 2748559"/>
                  <a:gd name="connsiteY43" fmla="*/ 210227 h 244688"/>
                  <a:gd name="connsiteX44" fmla="*/ 526035 w 2748559"/>
                  <a:gd name="connsiteY44" fmla="*/ 136963 h 244688"/>
                  <a:gd name="connsiteX45" fmla="*/ 498967 w 2748559"/>
                  <a:gd name="connsiteY45" fmla="*/ 136963 h 244688"/>
                  <a:gd name="connsiteX46" fmla="*/ 498967 w 2748559"/>
                  <a:gd name="connsiteY46" fmla="*/ 210227 h 244688"/>
                  <a:gd name="connsiteX47" fmla="*/ 406772 w 2748559"/>
                  <a:gd name="connsiteY47" fmla="*/ 210227 h 244688"/>
                  <a:gd name="connsiteX48" fmla="*/ 406772 w 2748559"/>
                  <a:gd name="connsiteY48" fmla="*/ 138456 h 244688"/>
                  <a:gd name="connsiteX49" fmla="*/ 253656 w 2748559"/>
                  <a:gd name="connsiteY49" fmla="*/ 138456 h 244688"/>
                  <a:gd name="connsiteX50" fmla="*/ 253656 w 2748559"/>
                  <a:gd name="connsiteY50" fmla="*/ 191572 h 244688"/>
                  <a:gd name="connsiteX51" fmla="*/ 206167 w 2748559"/>
                  <a:gd name="connsiteY51" fmla="*/ 191572 h 244688"/>
                  <a:gd name="connsiteX52" fmla="*/ 206167 w 2748559"/>
                  <a:gd name="connsiteY52" fmla="*/ 138456 h 244688"/>
                  <a:gd name="connsiteX53" fmla="*/ 187036 w 2748559"/>
                  <a:gd name="connsiteY53" fmla="*/ 138456 h 244688"/>
                  <a:gd name="connsiteX54" fmla="*/ 187036 w 2748559"/>
                  <a:gd name="connsiteY54" fmla="*/ 210227 h 244688"/>
                  <a:gd name="connsiteX55" fmla="*/ 152641 w 2748559"/>
                  <a:gd name="connsiteY55" fmla="*/ 210227 h 244688"/>
                  <a:gd name="connsiteX56" fmla="*/ 152641 w 2748559"/>
                  <a:gd name="connsiteY56" fmla="*/ 182346 h 244688"/>
                  <a:gd name="connsiteX57" fmla="*/ 87921 w 2748559"/>
                  <a:gd name="connsiteY57" fmla="*/ 182346 h 244688"/>
                  <a:gd name="connsiteX58" fmla="*/ 87921 w 2748559"/>
                  <a:gd name="connsiteY58" fmla="*/ 138456 h 244688"/>
                  <a:gd name="connsiteX59" fmla="*/ 38397 w 2748559"/>
                  <a:gd name="connsiteY59" fmla="*/ 138456 h 244688"/>
                  <a:gd name="connsiteX60" fmla="*/ 38397 w 2748559"/>
                  <a:gd name="connsiteY60" fmla="*/ 120004 h 244688"/>
                  <a:gd name="connsiteX61" fmla="*/ 22726 w 2748559"/>
                  <a:gd name="connsiteY61" fmla="*/ 120004 h 244688"/>
                  <a:gd name="connsiteX62" fmla="*/ 22726 w 2748559"/>
                  <a:gd name="connsiteY62" fmla="*/ 229222 h 244688"/>
                  <a:gd name="connsiteX63" fmla="*/ 0 w 2748559"/>
                  <a:gd name="connsiteY63" fmla="*/ 229222 h 244688"/>
                  <a:gd name="connsiteX64" fmla="*/ 0 w 2748559"/>
                  <a:gd name="connsiteY64" fmla="*/ 244689 h 244688"/>
                  <a:gd name="connsiteX65" fmla="*/ 22726 w 2748559"/>
                  <a:gd name="connsiteY65" fmla="*/ 244689 h 244688"/>
                  <a:gd name="connsiteX66" fmla="*/ 37583 w 2748559"/>
                  <a:gd name="connsiteY66" fmla="*/ 244689 h 244688"/>
                  <a:gd name="connsiteX67" fmla="*/ 38397 w 2748559"/>
                  <a:gd name="connsiteY67" fmla="*/ 244689 h 244688"/>
                  <a:gd name="connsiteX68" fmla="*/ 45453 w 2748559"/>
                  <a:gd name="connsiteY68" fmla="*/ 244689 h 244688"/>
                  <a:gd name="connsiteX69" fmla="*/ 87921 w 2748559"/>
                  <a:gd name="connsiteY69" fmla="*/ 244689 h 244688"/>
                  <a:gd name="connsiteX70" fmla="*/ 152641 w 2748559"/>
                  <a:gd name="connsiteY70" fmla="*/ 244689 h 244688"/>
                  <a:gd name="connsiteX71" fmla="*/ 187036 w 2748559"/>
                  <a:gd name="connsiteY71" fmla="*/ 244689 h 244688"/>
                  <a:gd name="connsiteX72" fmla="*/ 206167 w 2748559"/>
                  <a:gd name="connsiteY72" fmla="*/ 244689 h 244688"/>
                  <a:gd name="connsiteX73" fmla="*/ 253656 w 2748559"/>
                  <a:gd name="connsiteY73" fmla="*/ 244689 h 244688"/>
                  <a:gd name="connsiteX74" fmla="*/ 255012 w 2748559"/>
                  <a:gd name="connsiteY74" fmla="*/ 244689 h 244688"/>
                  <a:gd name="connsiteX75" fmla="*/ 406772 w 2748559"/>
                  <a:gd name="connsiteY75" fmla="*/ 244689 h 244688"/>
                  <a:gd name="connsiteX76" fmla="*/ 498967 w 2748559"/>
                  <a:gd name="connsiteY76" fmla="*/ 244689 h 244688"/>
                  <a:gd name="connsiteX77" fmla="*/ 526035 w 2748559"/>
                  <a:gd name="connsiteY77" fmla="*/ 244689 h 244688"/>
                  <a:gd name="connsiteX78" fmla="*/ 598353 w 2748559"/>
                  <a:gd name="connsiteY78" fmla="*/ 244689 h 244688"/>
                  <a:gd name="connsiteX79" fmla="*/ 644689 w 2748559"/>
                  <a:gd name="connsiteY79" fmla="*/ 244689 h 244688"/>
                  <a:gd name="connsiteX80" fmla="*/ 647199 w 2748559"/>
                  <a:gd name="connsiteY80" fmla="*/ 244689 h 244688"/>
                  <a:gd name="connsiteX81" fmla="*/ 680508 w 2748559"/>
                  <a:gd name="connsiteY81" fmla="*/ 244689 h 244688"/>
                  <a:gd name="connsiteX82" fmla="*/ 727046 w 2748559"/>
                  <a:gd name="connsiteY82" fmla="*/ 244689 h 244688"/>
                  <a:gd name="connsiteX83" fmla="*/ 1001733 w 2748559"/>
                  <a:gd name="connsiteY83" fmla="*/ 244689 h 244688"/>
                  <a:gd name="connsiteX84" fmla="*/ 1092029 w 2748559"/>
                  <a:gd name="connsiteY84" fmla="*/ 244689 h 244688"/>
                  <a:gd name="connsiteX85" fmla="*/ 1138364 w 2748559"/>
                  <a:gd name="connsiteY85" fmla="*/ 244689 h 244688"/>
                  <a:gd name="connsiteX86" fmla="*/ 1183478 w 2748559"/>
                  <a:gd name="connsiteY86" fmla="*/ 244689 h 244688"/>
                  <a:gd name="connsiteX87" fmla="*/ 1228660 w 2748559"/>
                  <a:gd name="connsiteY87" fmla="*/ 244689 h 244688"/>
                  <a:gd name="connsiteX88" fmla="*/ 1297789 w 2748559"/>
                  <a:gd name="connsiteY88" fmla="*/ 244689 h 244688"/>
                  <a:gd name="connsiteX89" fmla="*/ 1342903 w 2748559"/>
                  <a:gd name="connsiteY89" fmla="*/ 244689 h 244688"/>
                  <a:gd name="connsiteX90" fmla="*/ 1385643 w 2748559"/>
                  <a:gd name="connsiteY90" fmla="*/ 244689 h 244688"/>
                  <a:gd name="connsiteX91" fmla="*/ 1430757 w 2748559"/>
                  <a:gd name="connsiteY91" fmla="*/ 244689 h 244688"/>
                  <a:gd name="connsiteX92" fmla="*/ 1459656 w 2748559"/>
                  <a:gd name="connsiteY92" fmla="*/ 244689 h 244688"/>
                  <a:gd name="connsiteX93" fmla="*/ 1463998 w 2748559"/>
                  <a:gd name="connsiteY93" fmla="*/ 244689 h 244688"/>
                  <a:gd name="connsiteX94" fmla="*/ 1500226 w 2748559"/>
                  <a:gd name="connsiteY94" fmla="*/ 244689 h 244688"/>
                  <a:gd name="connsiteX95" fmla="*/ 1545339 w 2748559"/>
                  <a:gd name="connsiteY95" fmla="*/ 244689 h 244688"/>
                  <a:gd name="connsiteX96" fmla="*/ 2088742 w 2748559"/>
                  <a:gd name="connsiteY96" fmla="*/ 244689 h 244688"/>
                  <a:gd name="connsiteX97" fmla="*/ 2106584 w 2748559"/>
                  <a:gd name="connsiteY97" fmla="*/ 244689 h 244688"/>
                  <a:gd name="connsiteX98" fmla="*/ 2545920 w 2748559"/>
                  <a:gd name="connsiteY98" fmla="*/ 244689 h 244688"/>
                  <a:gd name="connsiteX99" fmla="*/ 2590762 w 2748559"/>
                  <a:gd name="connsiteY99" fmla="*/ 244689 h 244688"/>
                  <a:gd name="connsiteX100" fmla="*/ 2703716 w 2748559"/>
                  <a:gd name="connsiteY100" fmla="*/ 244689 h 244688"/>
                  <a:gd name="connsiteX101" fmla="*/ 2748559 w 2748559"/>
                  <a:gd name="connsiteY101" fmla="*/ 244689 h 244688"/>
                  <a:gd name="connsiteX102" fmla="*/ 2748559 w 2748559"/>
                  <a:gd name="connsiteY102" fmla="*/ 199849 h 244688"/>
                  <a:gd name="connsiteX103" fmla="*/ 2703716 w 2748559"/>
                  <a:gd name="connsiteY103" fmla="*/ 199849 h 244688"/>
                  <a:gd name="connsiteX104" fmla="*/ 2703716 w 2748559"/>
                  <a:gd name="connsiteY104" fmla="*/ 137031 h 2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748559" h="244688">
                    <a:moveTo>
                      <a:pt x="2703716" y="137031"/>
                    </a:moveTo>
                    <a:lnTo>
                      <a:pt x="2590762" y="137031"/>
                    </a:lnTo>
                    <a:lnTo>
                      <a:pt x="2590762" y="116205"/>
                    </a:lnTo>
                    <a:lnTo>
                      <a:pt x="2545920" y="116205"/>
                    </a:lnTo>
                    <a:lnTo>
                      <a:pt x="2545920" y="137031"/>
                    </a:lnTo>
                    <a:lnTo>
                      <a:pt x="2106584" y="137031"/>
                    </a:lnTo>
                    <a:lnTo>
                      <a:pt x="2106584" y="6309"/>
                    </a:lnTo>
                    <a:lnTo>
                      <a:pt x="2088742" y="6309"/>
                    </a:lnTo>
                    <a:lnTo>
                      <a:pt x="2088742" y="137031"/>
                    </a:lnTo>
                    <a:lnTo>
                      <a:pt x="1545339" y="137031"/>
                    </a:lnTo>
                    <a:lnTo>
                      <a:pt x="1545339" y="46672"/>
                    </a:lnTo>
                    <a:lnTo>
                      <a:pt x="1522748" y="46672"/>
                    </a:lnTo>
                    <a:lnTo>
                      <a:pt x="1522748" y="0"/>
                    </a:lnTo>
                    <a:lnTo>
                      <a:pt x="1500226" y="0"/>
                    </a:lnTo>
                    <a:lnTo>
                      <a:pt x="1500226" y="137031"/>
                    </a:lnTo>
                    <a:lnTo>
                      <a:pt x="1459656" y="137031"/>
                    </a:lnTo>
                    <a:lnTo>
                      <a:pt x="1459656" y="210227"/>
                    </a:lnTo>
                    <a:lnTo>
                      <a:pt x="1430757" y="210227"/>
                    </a:lnTo>
                    <a:lnTo>
                      <a:pt x="1430757" y="183364"/>
                    </a:lnTo>
                    <a:lnTo>
                      <a:pt x="1385643" y="183364"/>
                    </a:lnTo>
                    <a:lnTo>
                      <a:pt x="1385643" y="210227"/>
                    </a:lnTo>
                    <a:lnTo>
                      <a:pt x="1342903" y="210227"/>
                    </a:lnTo>
                    <a:lnTo>
                      <a:pt x="1342903" y="137031"/>
                    </a:lnTo>
                    <a:lnTo>
                      <a:pt x="1297789" y="137031"/>
                    </a:lnTo>
                    <a:lnTo>
                      <a:pt x="1297789" y="210227"/>
                    </a:lnTo>
                    <a:lnTo>
                      <a:pt x="1228660" y="210227"/>
                    </a:lnTo>
                    <a:lnTo>
                      <a:pt x="1228660" y="183364"/>
                    </a:lnTo>
                    <a:lnTo>
                      <a:pt x="1183478" y="183364"/>
                    </a:lnTo>
                    <a:lnTo>
                      <a:pt x="1183478" y="137031"/>
                    </a:lnTo>
                    <a:lnTo>
                      <a:pt x="1138364" y="137031"/>
                    </a:lnTo>
                    <a:lnTo>
                      <a:pt x="1138364" y="210227"/>
                    </a:lnTo>
                    <a:lnTo>
                      <a:pt x="1092029" y="210227"/>
                    </a:lnTo>
                    <a:lnTo>
                      <a:pt x="1092029" y="191572"/>
                    </a:lnTo>
                    <a:lnTo>
                      <a:pt x="1001733" y="191572"/>
                    </a:lnTo>
                    <a:lnTo>
                      <a:pt x="1001733" y="135471"/>
                    </a:lnTo>
                    <a:lnTo>
                      <a:pt x="727046" y="135471"/>
                    </a:lnTo>
                    <a:lnTo>
                      <a:pt x="727046" y="46197"/>
                    </a:lnTo>
                    <a:lnTo>
                      <a:pt x="680508" y="46197"/>
                    </a:lnTo>
                    <a:lnTo>
                      <a:pt x="680508" y="135471"/>
                    </a:lnTo>
                    <a:lnTo>
                      <a:pt x="644689" y="135471"/>
                    </a:lnTo>
                    <a:lnTo>
                      <a:pt x="644689" y="191572"/>
                    </a:lnTo>
                    <a:lnTo>
                      <a:pt x="598353" y="191572"/>
                    </a:lnTo>
                    <a:lnTo>
                      <a:pt x="598353" y="210227"/>
                    </a:lnTo>
                    <a:lnTo>
                      <a:pt x="526035" y="210227"/>
                    </a:lnTo>
                    <a:lnTo>
                      <a:pt x="526035" y="136963"/>
                    </a:lnTo>
                    <a:lnTo>
                      <a:pt x="498967" y="136963"/>
                    </a:lnTo>
                    <a:lnTo>
                      <a:pt x="498967" y="210227"/>
                    </a:lnTo>
                    <a:lnTo>
                      <a:pt x="406772" y="210227"/>
                    </a:lnTo>
                    <a:lnTo>
                      <a:pt x="406772" y="138456"/>
                    </a:lnTo>
                    <a:lnTo>
                      <a:pt x="253656" y="138456"/>
                    </a:lnTo>
                    <a:lnTo>
                      <a:pt x="253656" y="191572"/>
                    </a:lnTo>
                    <a:lnTo>
                      <a:pt x="206167" y="191572"/>
                    </a:lnTo>
                    <a:lnTo>
                      <a:pt x="206167" y="138456"/>
                    </a:lnTo>
                    <a:lnTo>
                      <a:pt x="187036" y="138456"/>
                    </a:lnTo>
                    <a:lnTo>
                      <a:pt x="187036" y="210227"/>
                    </a:lnTo>
                    <a:lnTo>
                      <a:pt x="152641" y="210227"/>
                    </a:lnTo>
                    <a:lnTo>
                      <a:pt x="152641" y="182346"/>
                    </a:lnTo>
                    <a:lnTo>
                      <a:pt x="87921" y="182346"/>
                    </a:lnTo>
                    <a:lnTo>
                      <a:pt x="87921" y="138456"/>
                    </a:lnTo>
                    <a:lnTo>
                      <a:pt x="38397" y="138456"/>
                    </a:lnTo>
                    <a:lnTo>
                      <a:pt x="38397" y="120004"/>
                    </a:lnTo>
                    <a:lnTo>
                      <a:pt x="22726" y="120004"/>
                    </a:lnTo>
                    <a:lnTo>
                      <a:pt x="22726" y="229222"/>
                    </a:lnTo>
                    <a:lnTo>
                      <a:pt x="0" y="229222"/>
                    </a:lnTo>
                    <a:lnTo>
                      <a:pt x="0" y="244689"/>
                    </a:lnTo>
                    <a:lnTo>
                      <a:pt x="22726" y="244689"/>
                    </a:lnTo>
                    <a:lnTo>
                      <a:pt x="37583" y="244689"/>
                    </a:lnTo>
                    <a:lnTo>
                      <a:pt x="38397" y="244689"/>
                    </a:lnTo>
                    <a:lnTo>
                      <a:pt x="45453" y="244689"/>
                    </a:lnTo>
                    <a:lnTo>
                      <a:pt x="87921" y="244689"/>
                    </a:lnTo>
                    <a:lnTo>
                      <a:pt x="152641" y="244689"/>
                    </a:lnTo>
                    <a:lnTo>
                      <a:pt x="187036" y="244689"/>
                    </a:lnTo>
                    <a:lnTo>
                      <a:pt x="206167" y="244689"/>
                    </a:lnTo>
                    <a:lnTo>
                      <a:pt x="253656" y="244689"/>
                    </a:lnTo>
                    <a:lnTo>
                      <a:pt x="255012" y="244689"/>
                    </a:lnTo>
                    <a:lnTo>
                      <a:pt x="406772" y="244689"/>
                    </a:lnTo>
                    <a:lnTo>
                      <a:pt x="498967" y="244689"/>
                    </a:lnTo>
                    <a:lnTo>
                      <a:pt x="526035" y="244689"/>
                    </a:lnTo>
                    <a:lnTo>
                      <a:pt x="598353" y="244689"/>
                    </a:lnTo>
                    <a:lnTo>
                      <a:pt x="644689" y="244689"/>
                    </a:lnTo>
                    <a:lnTo>
                      <a:pt x="647199" y="244689"/>
                    </a:lnTo>
                    <a:lnTo>
                      <a:pt x="680508" y="244689"/>
                    </a:lnTo>
                    <a:lnTo>
                      <a:pt x="727046" y="244689"/>
                    </a:lnTo>
                    <a:lnTo>
                      <a:pt x="1001733" y="244689"/>
                    </a:lnTo>
                    <a:lnTo>
                      <a:pt x="1092029" y="244689"/>
                    </a:lnTo>
                    <a:lnTo>
                      <a:pt x="1138364" y="244689"/>
                    </a:lnTo>
                    <a:lnTo>
                      <a:pt x="1183478" y="244689"/>
                    </a:lnTo>
                    <a:lnTo>
                      <a:pt x="1228660" y="244689"/>
                    </a:lnTo>
                    <a:lnTo>
                      <a:pt x="1297789" y="244689"/>
                    </a:lnTo>
                    <a:lnTo>
                      <a:pt x="1342903" y="244689"/>
                    </a:lnTo>
                    <a:lnTo>
                      <a:pt x="1385643" y="244689"/>
                    </a:lnTo>
                    <a:lnTo>
                      <a:pt x="1430757" y="244689"/>
                    </a:lnTo>
                    <a:lnTo>
                      <a:pt x="1459656" y="244689"/>
                    </a:lnTo>
                    <a:lnTo>
                      <a:pt x="1463998" y="244689"/>
                    </a:lnTo>
                    <a:lnTo>
                      <a:pt x="1500226" y="244689"/>
                    </a:lnTo>
                    <a:lnTo>
                      <a:pt x="1545339" y="244689"/>
                    </a:lnTo>
                    <a:lnTo>
                      <a:pt x="2088742" y="244689"/>
                    </a:lnTo>
                    <a:lnTo>
                      <a:pt x="2106584" y="244689"/>
                    </a:lnTo>
                    <a:lnTo>
                      <a:pt x="2545920" y="244689"/>
                    </a:lnTo>
                    <a:lnTo>
                      <a:pt x="2590762" y="244689"/>
                    </a:lnTo>
                    <a:lnTo>
                      <a:pt x="2703716" y="244689"/>
                    </a:lnTo>
                    <a:lnTo>
                      <a:pt x="2748559" y="244689"/>
                    </a:lnTo>
                    <a:lnTo>
                      <a:pt x="2748559" y="199849"/>
                    </a:lnTo>
                    <a:lnTo>
                      <a:pt x="2703716" y="199849"/>
                    </a:lnTo>
                    <a:lnTo>
                      <a:pt x="2703716" y="137031"/>
                    </a:lnTo>
                    <a:close/>
                  </a:path>
                </a:pathLst>
              </a:custGeom>
              <a:solidFill>
                <a:srgbClr val="005D7C">
                  <a:lumMod val="60000"/>
                  <a:lumOff val="40000"/>
                </a:srgbClr>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32" name="Freeform 31">
                <a:extLst>
                  <a:ext uri="{FF2B5EF4-FFF2-40B4-BE49-F238E27FC236}">
                    <a16:creationId xmlns:a16="http://schemas.microsoft.com/office/drawing/2014/main" id="{27A36861-DE23-A1BA-FCE4-CF3C21C3C7FE}"/>
                  </a:ext>
                </a:extLst>
              </p:cNvPr>
              <p:cNvSpPr/>
              <p:nvPr/>
            </p:nvSpPr>
            <p:spPr>
              <a:xfrm>
                <a:off x="13256917" y="6664250"/>
                <a:ext cx="879400" cy="193750"/>
              </a:xfrm>
              <a:custGeom>
                <a:avLst/>
                <a:gdLst>
                  <a:gd name="connsiteX0" fmla="*/ 492726 w 656967"/>
                  <a:gd name="connsiteY0" fmla="*/ 46129 h 170814"/>
                  <a:gd name="connsiteX1" fmla="*/ 429023 w 656967"/>
                  <a:gd name="connsiteY1" fmla="*/ 46129 h 170814"/>
                  <a:gd name="connsiteX2" fmla="*/ 429023 w 656967"/>
                  <a:gd name="connsiteY2" fmla="*/ 0 h 170814"/>
                  <a:gd name="connsiteX3" fmla="*/ 394357 w 656967"/>
                  <a:gd name="connsiteY3" fmla="*/ 0 h 170814"/>
                  <a:gd name="connsiteX4" fmla="*/ 394357 w 656967"/>
                  <a:gd name="connsiteY4" fmla="*/ 46129 h 170814"/>
                  <a:gd name="connsiteX5" fmla="*/ 394357 w 656967"/>
                  <a:gd name="connsiteY5" fmla="*/ 59222 h 170814"/>
                  <a:gd name="connsiteX6" fmla="*/ 394357 w 656967"/>
                  <a:gd name="connsiteY6" fmla="*/ 64581 h 170814"/>
                  <a:gd name="connsiteX7" fmla="*/ 328484 w 656967"/>
                  <a:gd name="connsiteY7" fmla="*/ 64581 h 170814"/>
                  <a:gd name="connsiteX8" fmla="*/ 328484 w 656967"/>
                  <a:gd name="connsiteY8" fmla="*/ 117969 h 170814"/>
                  <a:gd name="connsiteX9" fmla="*/ 283030 w 656967"/>
                  <a:gd name="connsiteY9" fmla="*/ 117969 h 170814"/>
                  <a:gd name="connsiteX10" fmla="*/ 283030 w 656967"/>
                  <a:gd name="connsiteY10" fmla="*/ 136353 h 170814"/>
                  <a:gd name="connsiteX11" fmla="*/ 248228 w 656967"/>
                  <a:gd name="connsiteY11" fmla="*/ 136353 h 170814"/>
                  <a:gd name="connsiteX12" fmla="*/ 248228 w 656967"/>
                  <a:gd name="connsiteY12" fmla="*/ 117969 h 170814"/>
                  <a:gd name="connsiteX13" fmla="*/ 228962 w 656967"/>
                  <a:gd name="connsiteY13" fmla="*/ 117969 h 170814"/>
                  <a:gd name="connsiteX14" fmla="*/ 228962 w 656967"/>
                  <a:gd name="connsiteY14" fmla="*/ 64581 h 170814"/>
                  <a:gd name="connsiteX15" fmla="*/ 191039 w 656967"/>
                  <a:gd name="connsiteY15" fmla="*/ 64581 h 170814"/>
                  <a:gd name="connsiteX16" fmla="*/ 191039 w 656967"/>
                  <a:gd name="connsiteY16" fmla="*/ 117969 h 170814"/>
                  <a:gd name="connsiteX17" fmla="*/ 126387 w 656967"/>
                  <a:gd name="connsiteY17" fmla="*/ 117969 h 170814"/>
                  <a:gd name="connsiteX18" fmla="*/ 126387 w 656967"/>
                  <a:gd name="connsiteY18" fmla="*/ 136353 h 170814"/>
                  <a:gd name="connsiteX19" fmla="*/ 86971 w 656967"/>
                  <a:gd name="connsiteY19" fmla="*/ 136353 h 170814"/>
                  <a:gd name="connsiteX20" fmla="*/ 86971 w 656967"/>
                  <a:gd name="connsiteY20" fmla="*/ 117969 h 170814"/>
                  <a:gd name="connsiteX21" fmla="*/ 50880 w 656967"/>
                  <a:gd name="connsiteY21" fmla="*/ 117969 h 170814"/>
                  <a:gd name="connsiteX22" fmla="*/ 50880 w 656967"/>
                  <a:gd name="connsiteY22" fmla="*/ 64581 h 170814"/>
                  <a:gd name="connsiteX23" fmla="*/ 26322 w 656967"/>
                  <a:gd name="connsiteY23" fmla="*/ 64581 h 170814"/>
                  <a:gd name="connsiteX24" fmla="*/ 26322 w 656967"/>
                  <a:gd name="connsiteY24" fmla="*/ 117969 h 170814"/>
                  <a:gd name="connsiteX25" fmla="*/ 0 w 656967"/>
                  <a:gd name="connsiteY25" fmla="*/ 117969 h 170814"/>
                  <a:gd name="connsiteX26" fmla="*/ 0 w 656967"/>
                  <a:gd name="connsiteY26" fmla="*/ 136353 h 170814"/>
                  <a:gd name="connsiteX27" fmla="*/ 0 w 656967"/>
                  <a:gd name="connsiteY27" fmla="*/ 154805 h 170814"/>
                  <a:gd name="connsiteX28" fmla="*/ 0 w 656967"/>
                  <a:gd name="connsiteY28" fmla="*/ 170814 h 170814"/>
                  <a:gd name="connsiteX29" fmla="*/ 656967 w 656967"/>
                  <a:gd name="connsiteY29" fmla="*/ 170814 h 170814"/>
                  <a:gd name="connsiteX30" fmla="*/ 656967 w 656967"/>
                  <a:gd name="connsiteY30" fmla="*/ 136353 h 170814"/>
                  <a:gd name="connsiteX31" fmla="*/ 656967 w 656967"/>
                  <a:gd name="connsiteY31" fmla="*/ 64581 h 170814"/>
                  <a:gd name="connsiteX32" fmla="*/ 492726 w 656967"/>
                  <a:gd name="connsiteY32" fmla="*/ 64581 h 170814"/>
                  <a:gd name="connsiteX33" fmla="*/ 492726 w 656967"/>
                  <a:gd name="connsiteY33" fmla="*/ 46129 h 17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6967" h="170814">
                    <a:moveTo>
                      <a:pt x="492726" y="46129"/>
                    </a:moveTo>
                    <a:lnTo>
                      <a:pt x="429023" y="46129"/>
                    </a:lnTo>
                    <a:lnTo>
                      <a:pt x="429023" y="0"/>
                    </a:lnTo>
                    <a:lnTo>
                      <a:pt x="394357" y="0"/>
                    </a:lnTo>
                    <a:lnTo>
                      <a:pt x="394357" y="46129"/>
                    </a:lnTo>
                    <a:lnTo>
                      <a:pt x="394357" y="59222"/>
                    </a:lnTo>
                    <a:lnTo>
                      <a:pt x="394357" y="64581"/>
                    </a:lnTo>
                    <a:lnTo>
                      <a:pt x="328484" y="64581"/>
                    </a:lnTo>
                    <a:lnTo>
                      <a:pt x="328484" y="117969"/>
                    </a:lnTo>
                    <a:lnTo>
                      <a:pt x="283030" y="117969"/>
                    </a:lnTo>
                    <a:lnTo>
                      <a:pt x="283030" y="136353"/>
                    </a:lnTo>
                    <a:lnTo>
                      <a:pt x="248228" y="136353"/>
                    </a:lnTo>
                    <a:lnTo>
                      <a:pt x="248228" y="117969"/>
                    </a:lnTo>
                    <a:lnTo>
                      <a:pt x="228962" y="117969"/>
                    </a:lnTo>
                    <a:lnTo>
                      <a:pt x="228962" y="64581"/>
                    </a:lnTo>
                    <a:lnTo>
                      <a:pt x="191039" y="64581"/>
                    </a:lnTo>
                    <a:lnTo>
                      <a:pt x="191039" y="117969"/>
                    </a:lnTo>
                    <a:lnTo>
                      <a:pt x="126387" y="117969"/>
                    </a:lnTo>
                    <a:lnTo>
                      <a:pt x="126387" y="136353"/>
                    </a:lnTo>
                    <a:lnTo>
                      <a:pt x="86971" y="136353"/>
                    </a:lnTo>
                    <a:lnTo>
                      <a:pt x="86971" y="117969"/>
                    </a:lnTo>
                    <a:lnTo>
                      <a:pt x="50880" y="117969"/>
                    </a:lnTo>
                    <a:lnTo>
                      <a:pt x="50880" y="64581"/>
                    </a:lnTo>
                    <a:lnTo>
                      <a:pt x="26322" y="64581"/>
                    </a:lnTo>
                    <a:lnTo>
                      <a:pt x="26322" y="117969"/>
                    </a:lnTo>
                    <a:lnTo>
                      <a:pt x="0" y="117969"/>
                    </a:lnTo>
                    <a:lnTo>
                      <a:pt x="0" y="136353"/>
                    </a:lnTo>
                    <a:lnTo>
                      <a:pt x="0" y="154805"/>
                    </a:lnTo>
                    <a:lnTo>
                      <a:pt x="0" y="170814"/>
                    </a:lnTo>
                    <a:lnTo>
                      <a:pt x="656967" y="170814"/>
                    </a:lnTo>
                    <a:lnTo>
                      <a:pt x="656967" y="136353"/>
                    </a:lnTo>
                    <a:lnTo>
                      <a:pt x="656967" y="64581"/>
                    </a:lnTo>
                    <a:lnTo>
                      <a:pt x="492726" y="64581"/>
                    </a:lnTo>
                    <a:lnTo>
                      <a:pt x="492726" y="46129"/>
                    </a:lnTo>
                    <a:close/>
                  </a:path>
                </a:pathLst>
              </a:custGeom>
              <a:solidFill>
                <a:srgbClr val="005D7C">
                  <a:lumMod val="60000"/>
                  <a:lumOff val="40000"/>
                </a:srgbClr>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33" name="Freeform 32">
                <a:extLst>
                  <a:ext uri="{FF2B5EF4-FFF2-40B4-BE49-F238E27FC236}">
                    <a16:creationId xmlns:a16="http://schemas.microsoft.com/office/drawing/2014/main" id="{9A802AAC-C8AC-071E-1D9C-8D9B87E42A34}"/>
                  </a:ext>
                </a:extLst>
              </p:cNvPr>
              <p:cNvSpPr/>
              <p:nvPr/>
            </p:nvSpPr>
            <p:spPr>
              <a:xfrm>
                <a:off x="8946634" y="6636242"/>
                <a:ext cx="3770056" cy="221758"/>
              </a:xfrm>
              <a:custGeom>
                <a:avLst/>
                <a:gdLst>
                  <a:gd name="connsiteX0" fmla="*/ 2788110 w 2816467"/>
                  <a:gd name="connsiteY0" fmla="*/ 142661 h 195506"/>
                  <a:gd name="connsiteX1" fmla="*/ 2761788 w 2816467"/>
                  <a:gd name="connsiteY1" fmla="*/ 142661 h 195506"/>
                  <a:gd name="connsiteX2" fmla="*/ 2761788 w 2816467"/>
                  <a:gd name="connsiteY2" fmla="*/ 155754 h 195506"/>
                  <a:gd name="connsiteX3" fmla="*/ 2672103 w 2816467"/>
                  <a:gd name="connsiteY3" fmla="*/ 155754 h 195506"/>
                  <a:gd name="connsiteX4" fmla="*/ 2672103 w 2816467"/>
                  <a:gd name="connsiteY4" fmla="*/ 134521 h 195506"/>
                  <a:gd name="connsiteX5" fmla="*/ 2643814 w 2816467"/>
                  <a:gd name="connsiteY5" fmla="*/ 134521 h 195506"/>
                  <a:gd name="connsiteX6" fmla="*/ 2643814 w 2816467"/>
                  <a:gd name="connsiteY6" fmla="*/ 86289 h 195506"/>
                  <a:gd name="connsiteX7" fmla="*/ 2615592 w 2816467"/>
                  <a:gd name="connsiteY7" fmla="*/ 86289 h 195506"/>
                  <a:gd name="connsiteX8" fmla="*/ 2615592 w 2816467"/>
                  <a:gd name="connsiteY8" fmla="*/ 155754 h 195506"/>
                  <a:gd name="connsiteX9" fmla="*/ 2471973 w 2816467"/>
                  <a:gd name="connsiteY9" fmla="*/ 155754 h 195506"/>
                  <a:gd name="connsiteX10" fmla="*/ 2471973 w 2816467"/>
                  <a:gd name="connsiteY10" fmla="*/ 86289 h 195506"/>
                  <a:gd name="connsiteX11" fmla="*/ 2452096 w 2816467"/>
                  <a:gd name="connsiteY11" fmla="*/ 86289 h 195506"/>
                  <a:gd name="connsiteX12" fmla="*/ 2452096 w 2816467"/>
                  <a:gd name="connsiteY12" fmla="*/ 155754 h 195506"/>
                  <a:gd name="connsiteX13" fmla="*/ 2405693 w 2816467"/>
                  <a:gd name="connsiteY13" fmla="*/ 155754 h 195506"/>
                  <a:gd name="connsiteX14" fmla="*/ 2405693 w 2816467"/>
                  <a:gd name="connsiteY14" fmla="*/ 132893 h 195506"/>
                  <a:gd name="connsiteX15" fmla="*/ 2377404 w 2816467"/>
                  <a:gd name="connsiteY15" fmla="*/ 132893 h 195506"/>
                  <a:gd name="connsiteX16" fmla="*/ 2377404 w 2816467"/>
                  <a:gd name="connsiteY16" fmla="*/ 155754 h 195506"/>
                  <a:gd name="connsiteX17" fmla="*/ 2315601 w 2816467"/>
                  <a:gd name="connsiteY17" fmla="*/ 155754 h 195506"/>
                  <a:gd name="connsiteX18" fmla="*/ 2315601 w 2816467"/>
                  <a:gd name="connsiteY18" fmla="*/ 86289 h 195506"/>
                  <a:gd name="connsiteX19" fmla="*/ 2267909 w 2816467"/>
                  <a:gd name="connsiteY19" fmla="*/ 86289 h 195506"/>
                  <a:gd name="connsiteX20" fmla="*/ 2267909 w 2816467"/>
                  <a:gd name="connsiteY20" fmla="*/ 155754 h 195506"/>
                  <a:gd name="connsiteX21" fmla="*/ 2155362 w 2816467"/>
                  <a:gd name="connsiteY21" fmla="*/ 155754 h 195506"/>
                  <a:gd name="connsiteX22" fmla="*/ 2155362 w 2816467"/>
                  <a:gd name="connsiteY22" fmla="*/ 86289 h 195506"/>
                  <a:gd name="connsiteX23" fmla="*/ 2107670 w 2816467"/>
                  <a:gd name="connsiteY23" fmla="*/ 86289 h 195506"/>
                  <a:gd name="connsiteX24" fmla="*/ 2107670 w 2816467"/>
                  <a:gd name="connsiteY24" fmla="*/ 155754 h 195506"/>
                  <a:gd name="connsiteX25" fmla="*/ 2085554 w 2816467"/>
                  <a:gd name="connsiteY25" fmla="*/ 155754 h 195506"/>
                  <a:gd name="connsiteX26" fmla="*/ 2085554 w 2816467"/>
                  <a:gd name="connsiteY26" fmla="*/ 132893 h 195506"/>
                  <a:gd name="connsiteX27" fmla="*/ 2037862 w 2816467"/>
                  <a:gd name="connsiteY27" fmla="*/ 132893 h 195506"/>
                  <a:gd name="connsiteX28" fmla="*/ 2037862 w 2816467"/>
                  <a:gd name="connsiteY28" fmla="*/ 155754 h 195506"/>
                  <a:gd name="connsiteX29" fmla="*/ 2015746 w 2816467"/>
                  <a:gd name="connsiteY29" fmla="*/ 155754 h 195506"/>
                  <a:gd name="connsiteX30" fmla="*/ 2015746 w 2816467"/>
                  <a:gd name="connsiteY30" fmla="*/ 132893 h 195506"/>
                  <a:gd name="connsiteX31" fmla="*/ 1993630 w 2816467"/>
                  <a:gd name="connsiteY31" fmla="*/ 132893 h 195506"/>
                  <a:gd name="connsiteX32" fmla="*/ 1993630 w 2816467"/>
                  <a:gd name="connsiteY32" fmla="*/ 86289 h 195506"/>
                  <a:gd name="connsiteX33" fmla="*/ 1952043 w 2816467"/>
                  <a:gd name="connsiteY33" fmla="*/ 86289 h 195506"/>
                  <a:gd name="connsiteX34" fmla="*/ 1952043 w 2816467"/>
                  <a:gd name="connsiteY34" fmla="*/ 132893 h 195506"/>
                  <a:gd name="connsiteX35" fmla="*/ 1929927 w 2816467"/>
                  <a:gd name="connsiteY35" fmla="*/ 132893 h 195506"/>
                  <a:gd name="connsiteX36" fmla="*/ 1929927 w 2816467"/>
                  <a:gd name="connsiteY36" fmla="*/ 155754 h 195506"/>
                  <a:gd name="connsiteX37" fmla="*/ 1907744 w 2816467"/>
                  <a:gd name="connsiteY37" fmla="*/ 155754 h 195506"/>
                  <a:gd name="connsiteX38" fmla="*/ 1907744 w 2816467"/>
                  <a:gd name="connsiteY38" fmla="*/ 86289 h 195506"/>
                  <a:gd name="connsiteX39" fmla="*/ 1768467 w 2816467"/>
                  <a:gd name="connsiteY39" fmla="*/ 86289 h 195506"/>
                  <a:gd name="connsiteX40" fmla="*/ 1768467 w 2816467"/>
                  <a:gd name="connsiteY40" fmla="*/ 43144 h 195506"/>
                  <a:gd name="connsiteX41" fmla="*/ 1746351 w 2816467"/>
                  <a:gd name="connsiteY41" fmla="*/ 43144 h 195506"/>
                  <a:gd name="connsiteX42" fmla="*/ 1746351 w 2816467"/>
                  <a:gd name="connsiteY42" fmla="*/ 86289 h 195506"/>
                  <a:gd name="connsiteX43" fmla="*/ 1673287 w 2816467"/>
                  <a:gd name="connsiteY43" fmla="*/ 86289 h 195506"/>
                  <a:gd name="connsiteX44" fmla="*/ 1673287 w 2816467"/>
                  <a:gd name="connsiteY44" fmla="*/ 70347 h 195506"/>
                  <a:gd name="connsiteX45" fmla="*/ 1640113 w 2816467"/>
                  <a:gd name="connsiteY45" fmla="*/ 70347 h 195506"/>
                  <a:gd name="connsiteX46" fmla="*/ 1640113 w 2816467"/>
                  <a:gd name="connsiteY46" fmla="*/ 86289 h 195506"/>
                  <a:gd name="connsiteX47" fmla="*/ 1603750 w 2816467"/>
                  <a:gd name="connsiteY47" fmla="*/ 86289 h 195506"/>
                  <a:gd name="connsiteX48" fmla="*/ 1603750 w 2816467"/>
                  <a:gd name="connsiteY48" fmla="*/ 43144 h 195506"/>
                  <a:gd name="connsiteX49" fmla="*/ 1570508 w 2816467"/>
                  <a:gd name="connsiteY49" fmla="*/ 43144 h 195506"/>
                  <a:gd name="connsiteX50" fmla="*/ 1570508 w 2816467"/>
                  <a:gd name="connsiteY50" fmla="*/ 86289 h 195506"/>
                  <a:gd name="connsiteX51" fmla="*/ 1288224 w 2816467"/>
                  <a:gd name="connsiteY51" fmla="*/ 86289 h 195506"/>
                  <a:gd name="connsiteX52" fmla="*/ 1288224 w 2816467"/>
                  <a:gd name="connsiteY52" fmla="*/ 0 h 195506"/>
                  <a:gd name="connsiteX53" fmla="*/ 1271603 w 2816467"/>
                  <a:gd name="connsiteY53" fmla="*/ 0 h 195506"/>
                  <a:gd name="connsiteX54" fmla="*/ 1271603 w 2816467"/>
                  <a:gd name="connsiteY54" fmla="*/ 86289 h 195506"/>
                  <a:gd name="connsiteX55" fmla="*/ 0 w 2816467"/>
                  <a:gd name="connsiteY55" fmla="*/ 86289 h 195506"/>
                  <a:gd name="connsiteX56" fmla="*/ 0 w 2816467"/>
                  <a:gd name="connsiteY56" fmla="*/ 195507 h 195506"/>
                  <a:gd name="connsiteX57" fmla="*/ 1271603 w 2816467"/>
                  <a:gd name="connsiteY57" fmla="*/ 195507 h 195506"/>
                  <a:gd name="connsiteX58" fmla="*/ 1288224 w 2816467"/>
                  <a:gd name="connsiteY58" fmla="*/ 195507 h 195506"/>
                  <a:gd name="connsiteX59" fmla="*/ 1570508 w 2816467"/>
                  <a:gd name="connsiteY59" fmla="*/ 195507 h 195506"/>
                  <a:gd name="connsiteX60" fmla="*/ 1603750 w 2816467"/>
                  <a:gd name="connsiteY60" fmla="*/ 195507 h 195506"/>
                  <a:gd name="connsiteX61" fmla="*/ 1640113 w 2816467"/>
                  <a:gd name="connsiteY61" fmla="*/ 195507 h 195506"/>
                  <a:gd name="connsiteX62" fmla="*/ 1673287 w 2816467"/>
                  <a:gd name="connsiteY62" fmla="*/ 195507 h 195506"/>
                  <a:gd name="connsiteX63" fmla="*/ 1746351 w 2816467"/>
                  <a:gd name="connsiteY63" fmla="*/ 195507 h 195506"/>
                  <a:gd name="connsiteX64" fmla="*/ 1768467 w 2816467"/>
                  <a:gd name="connsiteY64" fmla="*/ 195507 h 195506"/>
                  <a:gd name="connsiteX65" fmla="*/ 1907744 w 2816467"/>
                  <a:gd name="connsiteY65" fmla="*/ 195507 h 195506"/>
                  <a:gd name="connsiteX66" fmla="*/ 1929927 w 2816467"/>
                  <a:gd name="connsiteY66" fmla="*/ 195507 h 195506"/>
                  <a:gd name="connsiteX67" fmla="*/ 1952043 w 2816467"/>
                  <a:gd name="connsiteY67" fmla="*/ 195507 h 195506"/>
                  <a:gd name="connsiteX68" fmla="*/ 1993630 w 2816467"/>
                  <a:gd name="connsiteY68" fmla="*/ 195507 h 195506"/>
                  <a:gd name="connsiteX69" fmla="*/ 2015746 w 2816467"/>
                  <a:gd name="connsiteY69" fmla="*/ 195507 h 195506"/>
                  <a:gd name="connsiteX70" fmla="*/ 2037862 w 2816467"/>
                  <a:gd name="connsiteY70" fmla="*/ 195507 h 195506"/>
                  <a:gd name="connsiteX71" fmla="*/ 2085554 w 2816467"/>
                  <a:gd name="connsiteY71" fmla="*/ 195507 h 195506"/>
                  <a:gd name="connsiteX72" fmla="*/ 2107670 w 2816467"/>
                  <a:gd name="connsiteY72" fmla="*/ 195507 h 195506"/>
                  <a:gd name="connsiteX73" fmla="*/ 2155362 w 2816467"/>
                  <a:gd name="connsiteY73" fmla="*/ 195507 h 195506"/>
                  <a:gd name="connsiteX74" fmla="*/ 2267909 w 2816467"/>
                  <a:gd name="connsiteY74" fmla="*/ 195507 h 195506"/>
                  <a:gd name="connsiteX75" fmla="*/ 2315601 w 2816467"/>
                  <a:gd name="connsiteY75" fmla="*/ 195507 h 195506"/>
                  <a:gd name="connsiteX76" fmla="*/ 2377404 w 2816467"/>
                  <a:gd name="connsiteY76" fmla="*/ 195507 h 195506"/>
                  <a:gd name="connsiteX77" fmla="*/ 2379100 w 2816467"/>
                  <a:gd name="connsiteY77" fmla="*/ 195507 h 195506"/>
                  <a:gd name="connsiteX78" fmla="*/ 2388597 w 2816467"/>
                  <a:gd name="connsiteY78" fmla="*/ 195507 h 195506"/>
                  <a:gd name="connsiteX79" fmla="*/ 2405693 w 2816467"/>
                  <a:gd name="connsiteY79" fmla="*/ 195507 h 195506"/>
                  <a:gd name="connsiteX80" fmla="*/ 2452096 w 2816467"/>
                  <a:gd name="connsiteY80" fmla="*/ 195507 h 195506"/>
                  <a:gd name="connsiteX81" fmla="*/ 2471973 w 2816467"/>
                  <a:gd name="connsiteY81" fmla="*/ 195507 h 195506"/>
                  <a:gd name="connsiteX82" fmla="*/ 2615592 w 2816467"/>
                  <a:gd name="connsiteY82" fmla="*/ 195507 h 195506"/>
                  <a:gd name="connsiteX83" fmla="*/ 2643814 w 2816467"/>
                  <a:gd name="connsiteY83" fmla="*/ 195507 h 195506"/>
                  <a:gd name="connsiteX84" fmla="*/ 2672103 w 2816467"/>
                  <a:gd name="connsiteY84" fmla="*/ 195507 h 195506"/>
                  <a:gd name="connsiteX85" fmla="*/ 2761788 w 2816467"/>
                  <a:gd name="connsiteY85" fmla="*/ 195507 h 195506"/>
                  <a:gd name="connsiteX86" fmla="*/ 2788110 w 2816467"/>
                  <a:gd name="connsiteY86" fmla="*/ 195507 h 195506"/>
                  <a:gd name="connsiteX87" fmla="*/ 2799236 w 2816467"/>
                  <a:gd name="connsiteY87" fmla="*/ 195507 h 195506"/>
                  <a:gd name="connsiteX88" fmla="*/ 2816468 w 2816467"/>
                  <a:gd name="connsiteY88" fmla="*/ 195507 h 195506"/>
                  <a:gd name="connsiteX89" fmla="*/ 2816468 w 2816467"/>
                  <a:gd name="connsiteY89" fmla="*/ 155754 h 195506"/>
                  <a:gd name="connsiteX90" fmla="*/ 2816468 w 2816467"/>
                  <a:gd name="connsiteY90" fmla="*/ 89274 h 195506"/>
                  <a:gd name="connsiteX91" fmla="*/ 2788110 w 2816467"/>
                  <a:gd name="connsiteY91" fmla="*/ 89274 h 195506"/>
                  <a:gd name="connsiteX92" fmla="*/ 2788110 w 2816467"/>
                  <a:gd name="connsiteY92" fmla="*/ 142661 h 19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816467" h="195506">
                    <a:moveTo>
                      <a:pt x="2788110" y="142661"/>
                    </a:moveTo>
                    <a:lnTo>
                      <a:pt x="2761788" y="142661"/>
                    </a:lnTo>
                    <a:lnTo>
                      <a:pt x="2761788" y="155754"/>
                    </a:lnTo>
                    <a:lnTo>
                      <a:pt x="2672103" y="155754"/>
                    </a:lnTo>
                    <a:lnTo>
                      <a:pt x="2672103" y="134521"/>
                    </a:lnTo>
                    <a:lnTo>
                      <a:pt x="2643814" y="134521"/>
                    </a:lnTo>
                    <a:lnTo>
                      <a:pt x="2643814" y="86289"/>
                    </a:lnTo>
                    <a:lnTo>
                      <a:pt x="2615592" y="86289"/>
                    </a:lnTo>
                    <a:lnTo>
                      <a:pt x="2615592" y="155754"/>
                    </a:lnTo>
                    <a:lnTo>
                      <a:pt x="2471973" y="155754"/>
                    </a:lnTo>
                    <a:lnTo>
                      <a:pt x="2471973" y="86289"/>
                    </a:lnTo>
                    <a:lnTo>
                      <a:pt x="2452096" y="86289"/>
                    </a:lnTo>
                    <a:lnTo>
                      <a:pt x="2452096" y="155754"/>
                    </a:lnTo>
                    <a:lnTo>
                      <a:pt x="2405693" y="155754"/>
                    </a:lnTo>
                    <a:lnTo>
                      <a:pt x="2405693" y="132893"/>
                    </a:lnTo>
                    <a:lnTo>
                      <a:pt x="2377404" y="132893"/>
                    </a:lnTo>
                    <a:lnTo>
                      <a:pt x="2377404" y="155754"/>
                    </a:lnTo>
                    <a:lnTo>
                      <a:pt x="2315601" y="155754"/>
                    </a:lnTo>
                    <a:lnTo>
                      <a:pt x="2315601" y="86289"/>
                    </a:lnTo>
                    <a:lnTo>
                      <a:pt x="2267909" y="86289"/>
                    </a:lnTo>
                    <a:lnTo>
                      <a:pt x="2267909" y="155754"/>
                    </a:lnTo>
                    <a:lnTo>
                      <a:pt x="2155362" y="155754"/>
                    </a:lnTo>
                    <a:lnTo>
                      <a:pt x="2155362" y="86289"/>
                    </a:lnTo>
                    <a:lnTo>
                      <a:pt x="2107670" y="86289"/>
                    </a:lnTo>
                    <a:lnTo>
                      <a:pt x="2107670" y="155754"/>
                    </a:lnTo>
                    <a:lnTo>
                      <a:pt x="2085554" y="155754"/>
                    </a:lnTo>
                    <a:lnTo>
                      <a:pt x="2085554" y="132893"/>
                    </a:lnTo>
                    <a:lnTo>
                      <a:pt x="2037862" y="132893"/>
                    </a:lnTo>
                    <a:lnTo>
                      <a:pt x="2037862" y="155754"/>
                    </a:lnTo>
                    <a:lnTo>
                      <a:pt x="2015746" y="155754"/>
                    </a:lnTo>
                    <a:lnTo>
                      <a:pt x="2015746" y="132893"/>
                    </a:lnTo>
                    <a:lnTo>
                      <a:pt x="1993630" y="132893"/>
                    </a:lnTo>
                    <a:lnTo>
                      <a:pt x="1993630" y="86289"/>
                    </a:lnTo>
                    <a:lnTo>
                      <a:pt x="1952043" y="86289"/>
                    </a:lnTo>
                    <a:lnTo>
                      <a:pt x="1952043" y="132893"/>
                    </a:lnTo>
                    <a:lnTo>
                      <a:pt x="1929927" y="132893"/>
                    </a:lnTo>
                    <a:lnTo>
                      <a:pt x="1929927" y="155754"/>
                    </a:lnTo>
                    <a:lnTo>
                      <a:pt x="1907744" y="155754"/>
                    </a:lnTo>
                    <a:lnTo>
                      <a:pt x="1907744" y="86289"/>
                    </a:lnTo>
                    <a:lnTo>
                      <a:pt x="1768467" y="86289"/>
                    </a:lnTo>
                    <a:lnTo>
                      <a:pt x="1768467" y="43144"/>
                    </a:lnTo>
                    <a:lnTo>
                      <a:pt x="1746351" y="43144"/>
                    </a:lnTo>
                    <a:lnTo>
                      <a:pt x="1746351" y="86289"/>
                    </a:lnTo>
                    <a:lnTo>
                      <a:pt x="1673287" y="86289"/>
                    </a:lnTo>
                    <a:lnTo>
                      <a:pt x="1673287" y="70347"/>
                    </a:lnTo>
                    <a:lnTo>
                      <a:pt x="1640113" y="70347"/>
                    </a:lnTo>
                    <a:lnTo>
                      <a:pt x="1640113" y="86289"/>
                    </a:lnTo>
                    <a:lnTo>
                      <a:pt x="1603750" y="86289"/>
                    </a:lnTo>
                    <a:lnTo>
                      <a:pt x="1603750" y="43144"/>
                    </a:lnTo>
                    <a:lnTo>
                      <a:pt x="1570508" y="43144"/>
                    </a:lnTo>
                    <a:lnTo>
                      <a:pt x="1570508" y="86289"/>
                    </a:lnTo>
                    <a:lnTo>
                      <a:pt x="1288224" y="86289"/>
                    </a:lnTo>
                    <a:lnTo>
                      <a:pt x="1288224" y="0"/>
                    </a:lnTo>
                    <a:lnTo>
                      <a:pt x="1271603" y="0"/>
                    </a:lnTo>
                    <a:lnTo>
                      <a:pt x="1271603" y="86289"/>
                    </a:lnTo>
                    <a:lnTo>
                      <a:pt x="0" y="86289"/>
                    </a:lnTo>
                    <a:lnTo>
                      <a:pt x="0" y="195507"/>
                    </a:lnTo>
                    <a:lnTo>
                      <a:pt x="1271603" y="195507"/>
                    </a:lnTo>
                    <a:lnTo>
                      <a:pt x="1288224" y="195507"/>
                    </a:lnTo>
                    <a:lnTo>
                      <a:pt x="1570508" y="195507"/>
                    </a:lnTo>
                    <a:lnTo>
                      <a:pt x="1603750" y="195507"/>
                    </a:lnTo>
                    <a:lnTo>
                      <a:pt x="1640113" y="195507"/>
                    </a:lnTo>
                    <a:lnTo>
                      <a:pt x="1673287" y="195507"/>
                    </a:lnTo>
                    <a:lnTo>
                      <a:pt x="1746351" y="195507"/>
                    </a:lnTo>
                    <a:lnTo>
                      <a:pt x="1768467" y="195507"/>
                    </a:lnTo>
                    <a:lnTo>
                      <a:pt x="1907744" y="195507"/>
                    </a:lnTo>
                    <a:lnTo>
                      <a:pt x="1929927" y="195507"/>
                    </a:lnTo>
                    <a:lnTo>
                      <a:pt x="1952043" y="195507"/>
                    </a:lnTo>
                    <a:lnTo>
                      <a:pt x="1993630" y="195507"/>
                    </a:lnTo>
                    <a:lnTo>
                      <a:pt x="2015746" y="195507"/>
                    </a:lnTo>
                    <a:lnTo>
                      <a:pt x="2037862" y="195507"/>
                    </a:lnTo>
                    <a:lnTo>
                      <a:pt x="2085554" y="195507"/>
                    </a:lnTo>
                    <a:lnTo>
                      <a:pt x="2107670" y="195507"/>
                    </a:lnTo>
                    <a:lnTo>
                      <a:pt x="2155362" y="195507"/>
                    </a:lnTo>
                    <a:lnTo>
                      <a:pt x="2267909" y="195507"/>
                    </a:lnTo>
                    <a:lnTo>
                      <a:pt x="2315601" y="195507"/>
                    </a:lnTo>
                    <a:lnTo>
                      <a:pt x="2377404" y="195507"/>
                    </a:lnTo>
                    <a:lnTo>
                      <a:pt x="2379100" y="195507"/>
                    </a:lnTo>
                    <a:lnTo>
                      <a:pt x="2388597" y="195507"/>
                    </a:lnTo>
                    <a:lnTo>
                      <a:pt x="2405693" y="195507"/>
                    </a:lnTo>
                    <a:lnTo>
                      <a:pt x="2452096" y="195507"/>
                    </a:lnTo>
                    <a:lnTo>
                      <a:pt x="2471973" y="195507"/>
                    </a:lnTo>
                    <a:lnTo>
                      <a:pt x="2615592" y="195507"/>
                    </a:lnTo>
                    <a:lnTo>
                      <a:pt x="2643814" y="195507"/>
                    </a:lnTo>
                    <a:lnTo>
                      <a:pt x="2672103" y="195507"/>
                    </a:lnTo>
                    <a:lnTo>
                      <a:pt x="2761788" y="195507"/>
                    </a:lnTo>
                    <a:lnTo>
                      <a:pt x="2788110" y="195507"/>
                    </a:lnTo>
                    <a:lnTo>
                      <a:pt x="2799236" y="195507"/>
                    </a:lnTo>
                    <a:lnTo>
                      <a:pt x="2816468" y="195507"/>
                    </a:lnTo>
                    <a:lnTo>
                      <a:pt x="2816468" y="155754"/>
                    </a:lnTo>
                    <a:lnTo>
                      <a:pt x="2816468" y="89274"/>
                    </a:lnTo>
                    <a:lnTo>
                      <a:pt x="2788110" y="89274"/>
                    </a:lnTo>
                    <a:lnTo>
                      <a:pt x="2788110" y="142661"/>
                    </a:lnTo>
                    <a:close/>
                  </a:path>
                </a:pathLst>
              </a:custGeom>
              <a:solidFill>
                <a:srgbClr val="005D7C">
                  <a:lumMod val="60000"/>
                  <a:lumOff val="40000"/>
                </a:srgbClr>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34" name="Freeform 33">
                <a:extLst>
                  <a:ext uri="{FF2B5EF4-FFF2-40B4-BE49-F238E27FC236}">
                    <a16:creationId xmlns:a16="http://schemas.microsoft.com/office/drawing/2014/main" id="{8B566F39-54D1-CF02-4636-2E2CAF894BCC}"/>
                  </a:ext>
                </a:extLst>
              </p:cNvPr>
              <p:cNvSpPr/>
              <p:nvPr/>
            </p:nvSpPr>
            <p:spPr>
              <a:xfrm>
                <a:off x="19576453" y="6735964"/>
                <a:ext cx="67036" cy="122036"/>
              </a:xfrm>
              <a:custGeom>
                <a:avLst/>
                <a:gdLst>
                  <a:gd name="connsiteX0" fmla="*/ 0 w 26389"/>
                  <a:gd name="connsiteY0" fmla="*/ 0 h 107589"/>
                  <a:gd name="connsiteX1" fmla="*/ 26390 w 26389"/>
                  <a:gd name="connsiteY1" fmla="*/ 0 h 107589"/>
                  <a:gd name="connsiteX2" fmla="*/ 26390 w 26389"/>
                  <a:gd name="connsiteY2" fmla="*/ 107590 h 107589"/>
                  <a:gd name="connsiteX3" fmla="*/ 0 w 26389"/>
                  <a:gd name="connsiteY3" fmla="*/ 107590 h 107589"/>
                </a:gdLst>
                <a:ahLst/>
                <a:cxnLst>
                  <a:cxn ang="0">
                    <a:pos x="connsiteX0" y="connsiteY0"/>
                  </a:cxn>
                  <a:cxn ang="0">
                    <a:pos x="connsiteX1" y="connsiteY1"/>
                  </a:cxn>
                  <a:cxn ang="0">
                    <a:pos x="connsiteX2" y="connsiteY2"/>
                  </a:cxn>
                  <a:cxn ang="0">
                    <a:pos x="connsiteX3" y="connsiteY3"/>
                  </a:cxn>
                </a:cxnLst>
                <a:rect l="l" t="t" r="r" b="b"/>
                <a:pathLst>
                  <a:path w="26389" h="107589">
                    <a:moveTo>
                      <a:pt x="0" y="0"/>
                    </a:moveTo>
                    <a:lnTo>
                      <a:pt x="26390" y="0"/>
                    </a:lnTo>
                    <a:lnTo>
                      <a:pt x="26390" y="107590"/>
                    </a:lnTo>
                    <a:lnTo>
                      <a:pt x="0" y="107590"/>
                    </a:lnTo>
                    <a:close/>
                  </a:path>
                </a:pathLst>
              </a:custGeom>
              <a:solidFill>
                <a:srgbClr val="005D7C">
                  <a:lumMod val="60000"/>
                  <a:lumOff val="40000"/>
                </a:srgbClr>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35" name="Freeform 34">
                <a:extLst>
                  <a:ext uri="{FF2B5EF4-FFF2-40B4-BE49-F238E27FC236}">
                    <a16:creationId xmlns:a16="http://schemas.microsoft.com/office/drawing/2014/main" id="{B4B09C08-B6BC-B494-71EB-61C2F250A1FE}"/>
                  </a:ext>
                </a:extLst>
              </p:cNvPr>
              <p:cNvSpPr/>
              <p:nvPr/>
            </p:nvSpPr>
            <p:spPr>
              <a:xfrm>
                <a:off x="19680069" y="6736662"/>
                <a:ext cx="893931" cy="121338"/>
              </a:xfrm>
              <a:custGeom>
                <a:avLst/>
                <a:gdLst>
                  <a:gd name="connsiteX0" fmla="*/ 0 w 667822"/>
                  <a:gd name="connsiteY0" fmla="*/ 0 h 107589"/>
                  <a:gd name="connsiteX1" fmla="*/ 667822 w 667822"/>
                  <a:gd name="connsiteY1" fmla="*/ 0 h 107589"/>
                  <a:gd name="connsiteX2" fmla="*/ 667822 w 667822"/>
                  <a:gd name="connsiteY2" fmla="*/ 107590 h 107589"/>
                  <a:gd name="connsiteX3" fmla="*/ 0 w 667822"/>
                  <a:gd name="connsiteY3" fmla="*/ 107590 h 107589"/>
                </a:gdLst>
                <a:ahLst/>
                <a:cxnLst>
                  <a:cxn ang="0">
                    <a:pos x="connsiteX0" y="connsiteY0"/>
                  </a:cxn>
                  <a:cxn ang="0">
                    <a:pos x="connsiteX1" y="connsiteY1"/>
                  </a:cxn>
                  <a:cxn ang="0">
                    <a:pos x="connsiteX2" y="connsiteY2"/>
                  </a:cxn>
                  <a:cxn ang="0">
                    <a:pos x="connsiteX3" y="connsiteY3"/>
                  </a:cxn>
                </a:cxnLst>
                <a:rect l="l" t="t" r="r" b="b"/>
                <a:pathLst>
                  <a:path w="667822" h="107589">
                    <a:moveTo>
                      <a:pt x="0" y="0"/>
                    </a:moveTo>
                    <a:lnTo>
                      <a:pt x="667822" y="0"/>
                    </a:lnTo>
                    <a:lnTo>
                      <a:pt x="667822" y="107590"/>
                    </a:lnTo>
                    <a:lnTo>
                      <a:pt x="0" y="107590"/>
                    </a:lnTo>
                    <a:close/>
                  </a:path>
                </a:pathLst>
              </a:custGeom>
              <a:solidFill>
                <a:srgbClr val="005D7C">
                  <a:lumMod val="60000"/>
                  <a:lumOff val="40000"/>
                </a:srgbClr>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36" name="Freeform 35">
                <a:extLst>
                  <a:ext uri="{FF2B5EF4-FFF2-40B4-BE49-F238E27FC236}">
                    <a16:creationId xmlns:a16="http://schemas.microsoft.com/office/drawing/2014/main" id="{A83E7423-C839-1136-494F-9906D75BB531}"/>
                  </a:ext>
                </a:extLst>
              </p:cNvPr>
              <p:cNvSpPr/>
              <p:nvPr/>
            </p:nvSpPr>
            <p:spPr>
              <a:xfrm>
                <a:off x="3648704" y="6634780"/>
                <a:ext cx="3651640" cy="223220"/>
              </a:xfrm>
              <a:custGeom>
                <a:avLst/>
                <a:gdLst>
                  <a:gd name="connsiteX0" fmla="*/ 2677191 w 2728003"/>
                  <a:gd name="connsiteY0" fmla="*/ 97143 h 196795"/>
                  <a:gd name="connsiteX1" fmla="*/ 2412816 w 2728003"/>
                  <a:gd name="connsiteY1" fmla="*/ 97143 h 196795"/>
                  <a:gd name="connsiteX2" fmla="*/ 2412816 w 2728003"/>
                  <a:gd name="connsiteY2" fmla="*/ 63360 h 196795"/>
                  <a:gd name="connsiteX3" fmla="*/ 2369805 w 2728003"/>
                  <a:gd name="connsiteY3" fmla="*/ 63360 h 196795"/>
                  <a:gd name="connsiteX4" fmla="*/ 2369805 w 2728003"/>
                  <a:gd name="connsiteY4" fmla="*/ 97143 h 196795"/>
                  <a:gd name="connsiteX5" fmla="*/ 1656869 w 2728003"/>
                  <a:gd name="connsiteY5" fmla="*/ 97143 h 196795"/>
                  <a:gd name="connsiteX6" fmla="*/ 1656869 w 2728003"/>
                  <a:gd name="connsiteY6" fmla="*/ 63360 h 196795"/>
                  <a:gd name="connsiteX7" fmla="*/ 1613858 w 2728003"/>
                  <a:gd name="connsiteY7" fmla="*/ 63360 h 196795"/>
                  <a:gd name="connsiteX8" fmla="*/ 1613858 w 2728003"/>
                  <a:gd name="connsiteY8" fmla="*/ 97143 h 196795"/>
                  <a:gd name="connsiteX9" fmla="*/ 1315903 w 2728003"/>
                  <a:gd name="connsiteY9" fmla="*/ 97143 h 196795"/>
                  <a:gd name="connsiteX10" fmla="*/ 1315903 w 2728003"/>
                  <a:gd name="connsiteY10" fmla="*/ 0 h 196795"/>
                  <a:gd name="connsiteX11" fmla="*/ 1272892 w 2728003"/>
                  <a:gd name="connsiteY11" fmla="*/ 0 h 196795"/>
                  <a:gd name="connsiteX12" fmla="*/ 1272892 w 2728003"/>
                  <a:gd name="connsiteY12" fmla="*/ 97143 h 196795"/>
                  <a:gd name="connsiteX13" fmla="*/ 1225200 w 2728003"/>
                  <a:gd name="connsiteY13" fmla="*/ 97143 h 196795"/>
                  <a:gd name="connsiteX14" fmla="*/ 1225200 w 2728003"/>
                  <a:gd name="connsiteY14" fmla="*/ 0 h 196795"/>
                  <a:gd name="connsiteX15" fmla="*/ 1182257 w 2728003"/>
                  <a:gd name="connsiteY15" fmla="*/ 0 h 196795"/>
                  <a:gd name="connsiteX16" fmla="*/ 1182257 w 2728003"/>
                  <a:gd name="connsiteY16" fmla="*/ 97143 h 196795"/>
                  <a:gd name="connsiteX17" fmla="*/ 1088569 w 2728003"/>
                  <a:gd name="connsiteY17" fmla="*/ 97143 h 196795"/>
                  <a:gd name="connsiteX18" fmla="*/ 1088569 w 2728003"/>
                  <a:gd name="connsiteY18" fmla="*/ 0 h 196795"/>
                  <a:gd name="connsiteX19" fmla="*/ 1045558 w 2728003"/>
                  <a:gd name="connsiteY19" fmla="*/ 0 h 196795"/>
                  <a:gd name="connsiteX20" fmla="*/ 1045558 w 2728003"/>
                  <a:gd name="connsiteY20" fmla="*/ 97143 h 196795"/>
                  <a:gd name="connsiteX21" fmla="*/ 684307 w 2728003"/>
                  <a:gd name="connsiteY21" fmla="*/ 97143 h 196795"/>
                  <a:gd name="connsiteX22" fmla="*/ 684307 w 2728003"/>
                  <a:gd name="connsiteY22" fmla="*/ 134860 h 196795"/>
                  <a:gd name="connsiteX23" fmla="*/ 651337 w 2728003"/>
                  <a:gd name="connsiteY23" fmla="*/ 134860 h 196795"/>
                  <a:gd name="connsiteX24" fmla="*/ 651337 w 2728003"/>
                  <a:gd name="connsiteY24" fmla="*/ 97143 h 196795"/>
                  <a:gd name="connsiteX25" fmla="*/ 45996 w 2728003"/>
                  <a:gd name="connsiteY25" fmla="*/ 97143 h 196795"/>
                  <a:gd name="connsiteX26" fmla="*/ 45996 w 2728003"/>
                  <a:gd name="connsiteY26" fmla="*/ 44230 h 196795"/>
                  <a:gd name="connsiteX27" fmla="*/ 23541 w 2728003"/>
                  <a:gd name="connsiteY27" fmla="*/ 44230 h 196795"/>
                  <a:gd name="connsiteX28" fmla="*/ 23541 w 2728003"/>
                  <a:gd name="connsiteY28" fmla="*/ 97143 h 196795"/>
                  <a:gd name="connsiteX29" fmla="*/ 0 w 2728003"/>
                  <a:gd name="connsiteY29" fmla="*/ 97143 h 196795"/>
                  <a:gd name="connsiteX30" fmla="*/ 0 w 2728003"/>
                  <a:gd name="connsiteY30" fmla="*/ 196796 h 196795"/>
                  <a:gd name="connsiteX31" fmla="*/ 23541 w 2728003"/>
                  <a:gd name="connsiteY31" fmla="*/ 196796 h 196795"/>
                  <a:gd name="connsiteX32" fmla="*/ 45996 w 2728003"/>
                  <a:gd name="connsiteY32" fmla="*/ 196796 h 196795"/>
                  <a:gd name="connsiteX33" fmla="*/ 650998 w 2728003"/>
                  <a:gd name="connsiteY33" fmla="*/ 196796 h 196795"/>
                  <a:gd name="connsiteX34" fmla="*/ 651337 w 2728003"/>
                  <a:gd name="connsiteY34" fmla="*/ 196796 h 196795"/>
                  <a:gd name="connsiteX35" fmla="*/ 684307 w 2728003"/>
                  <a:gd name="connsiteY35" fmla="*/ 196796 h 196795"/>
                  <a:gd name="connsiteX36" fmla="*/ 1045558 w 2728003"/>
                  <a:gd name="connsiteY36" fmla="*/ 196796 h 196795"/>
                  <a:gd name="connsiteX37" fmla="*/ 1088569 w 2728003"/>
                  <a:gd name="connsiteY37" fmla="*/ 196796 h 196795"/>
                  <a:gd name="connsiteX38" fmla="*/ 1182257 w 2728003"/>
                  <a:gd name="connsiteY38" fmla="*/ 196796 h 196795"/>
                  <a:gd name="connsiteX39" fmla="*/ 1225200 w 2728003"/>
                  <a:gd name="connsiteY39" fmla="*/ 196796 h 196795"/>
                  <a:gd name="connsiteX40" fmla="*/ 1272892 w 2728003"/>
                  <a:gd name="connsiteY40" fmla="*/ 196796 h 196795"/>
                  <a:gd name="connsiteX41" fmla="*/ 1315903 w 2728003"/>
                  <a:gd name="connsiteY41" fmla="*/ 196796 h 196795"/>
                  <a:gd name="connsiteX42" fmla="*/ 1613858 w 2728003"/>
                  <a:gd name="connsiteY42" fmla="*/ 196796 h 196795"/>
                  <a:gd name="connsiteX43" fmla="*/ 1656869 w 2728003"/>
                  <a:gd name="connsiteY43" fmla="*/ 196796 h 196795"/>
                  <a:gd name="connsiteX44" fmla="*/ 2369805 w 2728003"/>
                  <a:gd name="connsiteY44" fmla="*/ 196796 h 196795"/>
                  <a:gd name="connsiteX45" fmla="*/ 2412816 w 2728003"/>
                  <a:gd name="connsiteY45" fmla="*/ 196796 h 196795"/>
                  <a:gd name="connsiteX46" fmla="*/ 2677191 w 2728003"/>
                  <a:gd name="connsiteY46" fmla="*/ 196796 h 196795"/>
                  <a:gd name="connsiteX47" fmla="*/ 2728003 w 2728003"/>
                  <a:gd name="connsiteY47" fmla="*/ 196796 h 196795"/>
                  <a:gd name="connsiteX48" fmla="*/ 2728003 w 2728003"/>
                  <a:gd name="connsiteY48" fmla="*/ 143611 h 196795"/>
                  <a:gd name="connsiteX49" fmla="*/ 2677191 w 2728003"/>
                  <a:gd name="connsiteY49" fmla="*/ 143611 h 196795"/>
                  <a:gd name="connsiteX50" fmla="*/ 2677191 w 2728003"/>
                  <a:gd name="connsiteY50" fmla="*/ 97143 h 19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728003" h="196795">
                    <a:moveTo>
                      <a:pt x="2677191" y="97143"/>
                    </a:moveTo>
                    <a:lnTo>
                      <a:pt x="2412816" y="97143"/>
                    </a:lnTo>
                    <a:lnTo>
                      <a:pt x="2412816" y="63360"/>
                    </a:lnTo>
                    <a:lnTo>
                      <a:pt x="2369805" y="63360"/>
                    </a:lnTo>
                    <a:lnTo>
                      <a:pt x="2369805" y="97143"/>
                    </a:lnTo>
                    <a:lnTo>
                      <a:pt x="1656869" y="97143"/>
                    </a:lnTo>
                    <a:lnTo>
                      <a:pt x="1656869" y="63360"/>
                    </a:lnTo>
                    <a:lnTo>
                      <a:pt x="1613858" y="63360"/>
                    </a:lnTo>
                    <a:lnTo>
                      <a:pt x="1613858" y="97143"/>
                    </a:lnTo>
                    <a:lnTo>
                      <a:pt x="1315903" y="97143"/>
                    </a:lnTo>
                    <a:lnTo>
                      <a:pt x="1315903" y="0"/>
                    </a:lnTo>
                    <a:lnTo>
                      <a:pt x="1272892" y="0"/>
                    </a:lnTo>
                    <a:lnTo>
                      <a:pt x="1272892" y="97143"/>
                    </a:lnTo>
                    <a:lnTo>
                      <a:pt x="1225200" y="97143"/>
                    </a:lnTo>
                    <a:lnTo>
                      <a:pt x="1225200" y="0"/>
                    </a:lnTo>
                    <a:lnTo>
                      <a:pt x="1182257" y="0"/>
                    </a:lnTo>
                    <a:lnTo>
                      <a:pt x="1182257" y="97143"/>
                    </a:lnTo>
                    <a:lnTo>
                      <a:pt x="1088569" y="97143"/>
                    </a:lnTo>
                    <a:lnTo>
                      <a:pt x="1088569" y="0"/>
                    </a:lnTo>
                    <a:lnTo>
                      <a:pt x="1045558" y="0"/>
                    </a:lnTo>
                    <a:lnTo>
                      <a:pt x="1045558" y="97143"/>
                    </a:lnTo>
                    <a:lnTo>
                      <a:pt x="684307" y="97143"/>
                    </a:lnTo>
                    <a:lnTo>
                      <a:pt x="684307" y="134860"/>
                    </a:lnTo>
                    <a:lnTo>
                      <a:pt x="651337" y="134860"/>
                    </a:lnTo>
                    <a:lnTo>
                      <a:pt x="651337" y="97143"/>
                    </a:lnTo>
                    <a:lnTo>
                      <a:pt x="45996" y="97143"/>
                    </a:lnTo>
                    <a:lnTo>
                      <a:pt x="45996" y="44230"/>
                    </a:lnTo>
                    <a:lnTo>
                      <a:pt x="23541" y="44230"/>
                    </a:lnTo>
                    <a:lnTo>
                      <a:pt x="23541" y="97143"/>
                    </a:lnTo>
                    <a:lnTo>
                      <a:pt x="0" y="97143"/>
                    </a:lnTo>
                    <a:lnTo>
                      <a:pt x="0" y="196796"/>
                    </a:lnTo>
                    <a:lnTo>
                      <a:pt x="23541" y="196796"/>
                    </a:lnTo>
                    <a:lnTo>
                      <a:pt x="45996" y="196796"/>
                    </a:lnTo>
                    <a:lnTo>
                      <a:pt x="650998" y="196796"/>
                    </a:lnTo>
                    <a:lnTo>
                      <a:pt x="651337" y="196796"/>
                    </a:lnTo>
                    <a:lnTo>
                      <a:pt x="684307" y="196796"/>
                    </a:lnTo>
                    <a:lnTo>
                      <a:pt x="1045558" y="196796"/>
                    </a:lnTo>
                    <a:lnTo>
                      <a:pt x="1088569" y="196796"/>
                    </a:lnTo>
                    <a:lnTo>
                      <a:pt x="1182257" y="196796"/>
                    </a:lnTo>
                    <a:lnTo>
                      <a:pt x="1225200" y="196796"/>
                    </a:lnTo>
                    <a:lnTo>
                      <a:pt x="1272892" y="196796"/>
                    </a:lnTo>
                    <a:lnTo>
                      <a:pt x="1315903" y="196796"/>
                    </a:lnTo>
                    <a:lnTo>
                      <a:pt x="1613858" y="196796"/>
                    </a:lnTo>
                    <a:lnTo>
                      <a:pt x="1656869" y="196796"/>
                    </a:lnTo>
                    <a:lnTo>
                      <a:pt x="2369805" y="196796"/>
                    </a:lnTo>
                    <a:lnTo>
                      <a:pt x="2412816" y="196796"/>
                    </a:lnTo>
                    <a:lnTo>
                      <a:pt x="2677191" y="196796"/>
                    </a:lnTo>
                    <a:lnTo>
                      <a:pt x="2728003" y="196796"/>
                    </a:lnTo>
                    <a:lnTo>
                      <a:pt x="2728003" y="143611"/>
                    </a:lnTo>
                    <a:lnTo>
                      <a:pt x="2677191" y="143611"/>
                    </a:lnTo>
                    <a:lnTo>
                      <a:pt x="2677191" y="97143"/>
                    </a:lnTo>
                    <a:close/>
                  </a:path>
                </a:pathLst>
              </a:custGeom>
              <a:solidFill>
                <a:srgbClr val="005D7C">
                  <a:lumMod val="60000"/>
                  <a:lumOff val="40000"/>
                </a:srgbClr>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37" name="Freeform 36">
                <a:extLst>
                  <a:ext uri="{FF2B5EF4-FFF2-40B4-BE49-F238E27FC236}">
                    <a16:creationId xmlns:a16="http://schemas.microsoft.com/office/drawing/2014/main" id="{961DD74D-9364-E621-DE1A-D7374C651C4A}"/>
                  </a:ext>
                </a:extLst>
              </p:cNvPr>
              <p:cNvSpPr/>
              <p:nvPr/>
            </p:nvSpPr>
            <p:spPr>
              <a:xfrm>
                <a:off x="2009772" y="6757279"/>
                <a:ext cx="63113" cy="100721"/>
              </a:xfrm>
              <a:custGeom>
                <a:avLst/>
                <a:gdLst>
                  <a:gd name="connsiteX0" fmla="*/ 0 w 47149"/>
                  <a:gd name="connsiteY0" fmla="*/ 0 h 88798"/>
                  <a:gd name="connsiteX1" fmla="*/ 47149 w 47149"/>
                  <a:gd name="connsiteY1" fmla="*/ 0 h 88798"/>
                  <a:gd name="connsiteX2" fmla="*/ 47149 w 47149"/>
                  <a:gd name="connsiteY2" fmla="*/ 88799 h 88798"/>
                  <a:gd name="connsiteX3" fmla="*/ 0 w 47149"/>
                  <a:gd name="connsiteY3" fmla="*/ 88799 h 88798"/>
                </a:gdLst>
                <a:ahLst/>
                <a:cxnLst>
                  <a:cxn ang="0">
                    <a:pos x="connsiteX0" y="connsiteY0"/>
                  </a:cxn>
                  <a:cxn ang="0">
                    <a:pos x="connsiteX1" y="connsiteY1"/>
                  </a:cxn>
                  <a:cxn ang="0">
                    <a:pos x="connsiteX2" y="connsiteY2"/>
                  </a:cxn>
                  <a:cxn ang="0">
                    <a:pos x="connsiteX3" y="connsiteY3"/>
                  </a:cxn>
                </a:cxnLst>
                <a:rect l="l" t="t" r="r" b="b"/>
                <a:pathLst>
                  <a:path w="47149" h="88798">
                    <a:moveTo>
                      <a:pt x="0" y="0"/>
                    </a:moveTo>
                    <a:lnTo>
                      <a:pt x="47149" y="0"/>
                    </a:lnTo>
                    <a:lnTo>
                      <a:pt x="47149" y="88799"/>
                    </a:lnTo>
                    <a:lnTo>
                      <a:pt x="0" y="88799"/>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38" name="Freeform 37">
                <a:extLst>
                  <a:ext uri="{FF2B5EF4-FFF2-40B4-BE49-F238E27FC236}">
                    <a16:creationId xmlns:a16="http://schemas.microsoft.com/office/drawing/2014/main" id="{CE1E81A7-0A05-EB80-9453-B2043D0C418D}"/>
                  </a:ext>
                </a:extLst>
              </p:cNvPr>
              <p:cNvSpPr/>
              <p:nvPr/>
            </p:nvSpPr>
            <p:spPr>
              <a:xfrm>
                <a:off x="2364838" y="6624393"/>
                <a:ext cx="61198" cy="233607"/>
              </a:xfrm>
              <a:custGeom>
                <a:avLst/>
                <a:gdLst>
                  <a:gd name="connsiteX0" fmla="*/ 0 w 30053"/>
                  <a:gd name="connsiteY0" fmla="*/ 0 h 205953"/>
                  <a:gd name="connsiteX1" fmla="*/ 30053 w 30053"/>
                  <a:gd name="connsiteY1" fmla="*/ 0 h 205953"/>
                  <a:gd name="connsiteX2" fmla="*/ 30053 w 30053"/>
                  <a:gd name="connsiteY2" fmla="*/ 205954 h 205953"/>
                  <a:gd name="connsiteX3" fmla="*/ 0 w 30053"/>
                  <a:gd name="connsiteY3" fmla="*/ 205954 h 205953"/>
                </a:gdLst>
                <a:ahLst/>
                <a:cxnLst>
                  <a:cxn ang="0">
                    <a:pos x="connsiteX0" y="connsiteY0"/>
                  </a:cxn>
                  <a:cxn ang="0">
                    <a:pos x="connsiteX1" y="connsiteY1"/>
                  </a:cxn>
                  <a:cxn ang="0">
                    <a:pos x="connsiteX2" y="connsiteY2"/>
                  </a:cxn>
                  <a:cxn ang="0">
                    <a:pos x="connsiteX3" y="connsiteY3"/>
                  </a:cxn>
                </a:cxnLst>
                <a:rect l="l" t="t" r="r" b="b"/>
                <a:pathLst>
                  <a:path w="30053" h="205953">
                    <a:moveTo>
                      <a:pt x="0" y="0"/>
                    </a:moveTo>
                    <a:lnTo>
                      <a:pt x="30053" y="0"/>
                    </a:lnTo>
                    <a:lnTo>
                      <a:pt x="30053" y="205954"/>
                    </a:lnTo>
                    <a:lnTo>
                      <a:pt x="0" y="205954"/>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39" name="Freeform 38">
                <a:extLst>
                  <a:ext uri="{FF2B5EF4-FFF2-40B4-BE49-F238E27FC236}">
                    <a16:creationId xmlns:a16="http://schemas.microsoft.com/office/drawing/2014/main" id="{A83389B2-2352-CB46-3DCF-73B1A4A44D98}"/>
                  </a:ext>
                </a:extLst>
              </p:cNvPr>
              <p:cNvSpPr/>
              <p:nvPr/>
            </p:nvSpPr>
            <p:spPr>
              <a:xfrm>
                <a:off x="2569329" y="5732356"/>
                <a:ext cx="61198" cy="1125644"/>
              </a:xfrm>
              <a:custGeom>
                <a:avLst/>
                <a:gdLst>
                  <a:gd name="connsiteX0" fmla="*/ 0 w 32495"/>
                  <a:gd name="connsiteY0" fmla="*/ 0 h 992390"/>
                  <a:gd name="connsiteX1" fmla="*/ 32496 w 32495"/>
                  <a:gd name="connsiteY1" fmla="*/ 0 h 992390"/>
                  <a:gd name="connsiteX2" fmla="*/ 32496 w 32495"/>
                  <a:gd name="connsiteY2" fmla="*/ 992391 h 992390"/>
                  <a:gd name="connsiteX3" fmla="*/ 0 w 32495"/>
                  <a:gd name="connsiteY3" fmla="*/ 992391 h 992390"/>
                </a:gdLst>
                <a:ahLst/>
                <a:cxnLst>
                  <a:cxn ang="0">
                    <a:pos x="connsiteX0" y="connsiteY0"/>
                  </a:cxn>
                  <a:cxn ang="0">
                    <a:pos x="connsiteX1" y="connsiteY1"/>
                  </a:cxn>
                  <a:cxn ang="0">
                    <a:pos x="connsiteX2" y="connsiteY2"/>
                  </a:cxn>
                  <a:cxn ang="0">
                    <a:pos x="connsiteX3" y="connsiteY3"/>
                  </a:cxn>
                </a:cxnLst>
                <a:rect l="l" t="t" r="r" b="b"/>
                <a:pathLst>
                  <a:path w="32495" h="992390">
                    <a:moveTo>
                      <a:pt x="0" y="0"/>
                    </a:moveTo>
                    <a:lnTo>
                      <a:pt x="32496" y="0"/>
                    </a:lnTo>
                    <a:lnTo>
                      <a:pt x="32496" y="992391"/>
                    </a:lnTo>
                    <a:lnTo>
                      <a:pt x="0" y="992391"/>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40" name="Freeform 39">
                <a:extLst>
                  <a:ext uri="{FF2B5EF4-FFF2-40B4-BE49-F238E27FC236}">
                    <a16:creationId xmlns:a16="http://schemas.microsoft.com/office/drawing/2014/main" id="{B953B28A-69BF-9786-0918-CD4FE2B55150}"/>
                  </a:ext>
                </a:extLst>
              </p:cNvPr>
              <p:cNvSpPr/>
              <p:nvPr/>
            </p:nvSpPr>
            <p:spPr>
              <a:xfrm>
                <a:off x="2608389" y="5829308"/>
                <a:ext cx="43497" cy="1028692"/>
              </a:xfrm>
              <a:custGeom>
                <a:avLst/>
                <a:gdLst>
                  <a:gd name="connsiteX0" fmla="*/ 0 w 32495"/>
                  <a:gd name="connsiteY0" fmla="*/ 0 h 906915"/>
                  <a:gd name="connsiteX1" fmla="*/ 32496 w 32495"/>
                  <a:gd name="connsiteY1" fmla="*/ 0 h 906915"/>
                  <a:gd name="connsiteX2" fmla="*/ 32496 w 32495"/>
                  <a:gd name="connsiteY2" fmla="*/ 906916 h 906915"/>
                  <a:gd name="connsiteX3" fmla="*/ 0 w 32495"/>
                  <a:gd name="connsiteY3" fmla="*/ 906916 h 906915"/>
                </a:gdLst>
                <a:ahLst/>
                <a:cxnLst>
                  <a:cxn ang="0">
                    <a:pos x="connsiteX0" y="connsiteY0"/>
                  </a:cxn>
                  <a:cxn ang="0">
                    <a:pos x="connsiteX1" y="connsiteY1"/>
                  </a:cxn>
                  <a:cxn ang="0">
                    <a:pos x="connsiteX2" y="connsiteY2"/>
                  </a:cxn>
                  <a:cxn ang="0">
                    <a:pos x="connsiteX3" y="connsiteY3"/>
                  </a:cxn>
                </a:cxnLst>
                <a:rect l="l" t="t" r="r" b="b"/>
                <a:pathLst>
                  <a:path w="32495" h="906915">
                    <a:moveTo>
                      <a:pt x="0" y="0"/>
                    </a:moveTo>
                    <a:lnTo>
                      <a:pt x="32496" y="0"/>
                    </a:lnTo>
                    <a:lnTo>
                      <a:pt x="32496" y="906916"/>
                    </a:lnTo>
                    <a:lnTo>
                      <a:pt x="0" y="906916"/>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41" name="Freeform 40">
                <a:extLst>
                  <a:ext uri="{FF2B5EF4-FFF2-40B4-BE49-F238E27FC236}">
                    <a16:creationId xmlns:a16="http://schemas.microsoft.com/office/drawing/2014/main" id="{8AD4B0ED-5534-B289-6244-4B09798BD379}"/>
                  </a:ext>
                </a:extLst>
              </p:cNvPr>
              <p:cNvSpPr/>
              <p:nvPr/>
            </p:nvSpPr>
            <p:spPr>
              <a:xfrm>
                <a:off x="2127824" y="3635652"/>
                <a:ext cx="86631" cy="3222348"/>
              </a:xfrm>
              <a:custGeom>
                <a:avLst/>
                <a:gdLst>
                  <a:gd name="connsiteX0" fmla="*/ 23541 w 64719"/>
                  <a:gd name="connsiteY0" fmla="*/ 773480 h 2840886"/>
                  <a:gd name="connsiteX1" fmla="*/ 0 w 64719"/>
                  <a:gd name="connsiteY1" fmla="*/ 773480 h 2840886"/>
                  <a:gd name="connsiteX2" fmla="*/ 0 w 64719"/>
                  <a:gd name="connsiteY2" fmla="*/ 2840887 h 2840886"/>
                  <a:gd name="connsiteX3" fmla="*/ 23541 w 64719"/>
                  <a:gd name="connsiteY3" fmla="*/ 2840887 h 2840886"/>
                  <a:gd name="connsiteX4" fmla="*/ 64720 w 64719"/>
                  <a:gd name="connsiteY4" fmla="*/ 2840887 h 2840886"/>
                  <a:gd name="connsiteX5" fmla="*/ 64720 w 64719"/>
                  <a:gd name="connsiteY5" fmla="*/ 0 h 2840886"/>
                  <a:gd name="connsiteX6" fmla="*/ 23541 w 64719"/>
                  <a:gd name="connsiteY6" fmla="*/ 0 h 2840886"/>
                  <a:gd name="connsiteX7" fmla="*/ 23541 w 64719"/>
                  <a:gd name="connsiteY7" fmla="*/ 773480 h 284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19" h="2840886">
                    <a:moveTo>
                      <a:pt x="23541" y="773480"/>
                    </a:moveTo>
                    <a:lnTo>
                      <a:pt x="0" y="773480"/>
                    </a:lnTo>
                    <a:lnTo>
                      <a:pt x="0" y="2840887"/>
                    </a:lnTo>
                    <a:lnTo>
                      <a:pt x="23541" y="2840887"/>
                    </a:lnTo>
                    <a:lnTo>
                      <a:pt x="64720" y="2840887"/>
                    </a:lnTo>
                    <a:lnTo>
                      <a:pt x="64720" y="0"/>
                    </a:lnTo>
                    <a:lnTo>
                      <a:pt x="23541" y="0"/>
                    </a:lnTo>
                    <a:lnTo>
                      <a:pt x="23541" y="773480"/>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42" name="Freeform 41">
                <a:extLst>
                  <a:ext uri="{FF2B5EF4-FFF2-40B4-BE49-F238E27FC236}">
                    <a16:creationId xmlns:a16="http://schemas.microsoft.com/office/drawing/2014/main" id="{EDFC4D2D-4307-EB5D-D679-81073BB0B94A}"/>
                  </a:ext>
                </a:extLst>
              </p:cNvPr>
              <p:cNvSpPr/>
              <p:nvPr/>
            </p:nvSpPr>
            <p:spPr>
              <a:xfrm>
                <a:off x="7174846" y="6834916"/>
                <a:ext cx="57572" cy="23084"/>
              </a:xfrm>
              <a:custGeom>
                <a:avLst/>
                <a:gdLst>
                  <a:gd name="connsiteX0" fmla="*/ 0 w 43010"/>
                  <a:gd name="connsiteY0" fmla="*/ 0 h 20351"/>
                  <a:gd name="connsiteX1" fmla="*/ 43011 w 43010"/>
                  <a:gd name="connsiteY1" fmla="*/ 0 h 20351"/>
                  <a:gd name="connsiteX2" fmla="*/ 43011 w 43010"/>
                  <a:gd name="connsiteY2" fmla="*/ 20351 h 20351"/>
                  <a:gd name="connsiteX3" fmla="*/ 0 w 43010"/>
                  <a:gd name="connsiteY3" fmla="*/ 20351 h 20351"/>
                </a:gdLst>
                <a:ahLst/>
                <a:cxnLst>
                  <a:cxn ang="0">
                    <a:pos x="connsiteX0" y="connsiteY0"/>
                  </a:cxn>
                  <a:cxn ang="0">
                    <a:pos x="connsiteX1" y="connsiteY1"/>
                  </a:cxn>
                  <a:cxn ang="0">
                    <a:pos x="connsiteX2" y="connsiteY2"/>
                  </a:cxn>
                  <a:cxn ang="0">
                    <a:pos x="connsiteX3" y="connsiteY3"/>
                  </a:cxn>
                </a:cxnLst>
                <a:rect l="l" t="t" r="r" b="b"/>
                <a:pathLst>
                  <a:path w="43010" h="20351">
                    <a:moveTo>
                      <a:pt x="0" y="0"/>
                    </a:moveTo>
                    <a:lnTo>
                      <a:pt x="43011" y="0"/>
                    </a:lnTo>
                    <a:lnTo>
                      <a:pt x="43011" y="20351"/>
                    </a:lnTo>
                    <a:lnTo>
                      <a:pt x="0" y="20351"/>
                    </a:lnTo>
                    <a:close/>
                  </a:path>
                </a:pathLst>
              </a:custGeom>
              <a:solidFill>
                <a:srgbClr val="4FE8D9"/>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43" name="Freeform 42">
                <a:extLst>
                  <a:ext uri="{FF2B5EF4-FFF2-40B4-BE49-F238E27FC236}">
                    <a16:creationId xmlns:a16="http://schemas.microsoft.com/office/drawing/2014/main" id="{0B1CD682-9F3A-6213-1E58-2300D2F0F3AA}"/>
                  </a:ext>
                </a:extLst>
              </p:cNvPr>
              <p:cNvSpPr/>
              <p:nvPr/>
            </p:nvSpPr>
            <p:spPr>
              <a:xfrm>
                <a:off x="7300345" y="6761741"/>
                <a:ext cx="57572" cy="96259"/>
              </a:xfrm>
              <a:custGeom>
                <a:avLst/>
                <a:gdLst>
                  <a:gd name="connsiteX0" fmla="*/ 0 w 43010"/>
                  <a:gd name="connsiteY0" fmla="*/ 0 h 84864"/>
                  <a:gd name="connsiteX1" fmla="*/ 43011 w 43010"/>
                  <a:gd name="connsiteY1" fmla="*/ 0 h 84864"/>
                  <a:gd name="connsiteX2" fmla="*/ 43011 w 43010"/>
                  <a:gd name="connsiteY2" fmla="*/ 84864 h 84864"/>
                  <a:gd name="connsiteX3" fmla="*/ 0 w 43010"/>
                  <a:gd name="connsiteY3" fmla="*/ 84864 h 84864"/>
                </a:gdLst>
                <a:ahLst/>
                <a:cxnLst>
                  <a:cxn ang="0">
                    <a:pos x="connsiteX0" y="connsiteY0"/>
                  </a:cxn>
                  <a:cxn ang="0">
                    <a:pos x="connsiteX1" y="connsiteY1"/>
                  </a:cxn>
                  <a:cxn ang="0">
                    <a:pos x="connsiteX2" y="connsiteY2"/>
                  </a:cxn>
                  <a:cxn ang="0">
                    <a:pos x="connsiteX3" y="connsiteY3"/>
                  </a:cxn>
                </a:cxnLst>
                <a:rect l="l" t="t" r="r" b="b"/>
                <a:pathLst>
                  <a:path w="43010" h="84864">
                    <a:moveTo>
                      <a:pt x="0" y="0"/>
                    </a:moveTo>
                    <a:lnTo>
                      <a:pt x="43011" y="0"/>
                    </a:lnTo>
                    <a:lnTo>
                      <a:pt x="43011" y="84864"/>
                    </a:lnTo>
                    <a:lnTo>
                      <a:pt x="0" y="84864"/>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44" name="Freeform 43">
                <a:extLst>
                  <a:ext uri="{FF2B5EF4-FFF2-40B4-BE49-F238E27FC236}">
                    <a16:creationId xmlns:a16="http://schemas.microsoft.com/office/drawing/2014/main" id="{A94AA6D1-BACF-035D-D840-0553BFDBE0F8}"/>
                  </a:ext>
                </a:extLst>
              </p:cNvPr>
              <p:cNvSpPr/>
              <p:nvPr/>
            </p:nvSpPr>
            <p:spPr>
              <a:xfrm>
                <a:off x="7659588" y="6632472"/>
                <a:ext cx="40500" cy="225528"/>
              </a:xfrm>
              <a:custGeom>
                <a:avLst/>
                <a:gdLst>
                  <a:gd name="connsiteX0" fmla="*/ 0 w 30256"/>
                  <a:gd name="connsiteY0" fmla="*/ 0 h 198830"/>
                  <a:gd name="connsiteX1" fmla="*/ 30257 w 30256"/>
                  <a:gd name="connsiteY1" fmla="*/ 0 h 198830"/>
                  <a:gd name="connsiteX2" fmla="*/ 30257 w 30256"/>
                  <a:gd name="connsiteY2" fmla="*/ 198831 h 198830"/>
                  <a:gd name="connsiteX3" fmla="*/ 0 w 30256"/>
                  <a:gd name="connsiteY3" fmla="*/ 198831 h 198830"/>
                </a:gdLst>
                <a:ahLst/>
                <a:cxnLst>
                  <a:cxn ang="0">
                    <a:pos x="connsiteX0" y="connsiteY0"/>
                  </a:cxn>
                  <a:cxn ang="0">
                    <a:pos x="connsiteX1" y="connsiteY1"/>
                  </a:cxn>
                  <a:cxn ang="0">
                    <a:pos x="connsiteX2" y="connsiteY2"/>
                  </a:cxn>
                  <a:cxn ang="0">
                    <a:pos x="connsiteX3" y="connsiteY3"/>
                  </a:cxn>
                </a:cxnLst>
                <a:rect l="l" t="t" r="r" b="b"/>
                <a:pathLst>
                  <a:path w="30256" h="198830">
                    <a:moveTo>
                      <a:pt x="0" y="0"/>
                    </a:moveTo>
                    <a:lnTo>
                      <a:pt x="30257" y="0"/>
                    </a:lnTo>
                    <a:lnTo>
                      <a:pt x="30257" y="198831"/>
                    </a:lnTo>
                    <a:lnTo>
                      <a:pt x="0" y="198831"/>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45" name="Freeform 44">
                <a:extLst>
                  <a:ext uri="{FF2B5EF4-FFF2-40B4-BE49-F238E27FC236}">
                    <a16:creationId xmlns:a16="http://schemas.microsoft.com/office/drawing/2014/main" id="{6667798D-2109-EA96-7646-4D28EE227F6E}"/>
                  </a:ext>
                </a:extLst>
              </p:cNvPr>
              <p:cNvSpPr/>
              <p:nvPr/>
            </p:nvSpPr>
            <p:spPr>
              <a:xfrm>
                <a:off x="7853286" y="5733356"/>
                <a:ext cx="50490" cy="1124644"/>
              </a:xfrm>
              <a:custGeom>
                <a:avLst/>
                <a:gdLst>
                  <a:gd name="connsiteX0" fmla="*/ 0 w 37719"/>
                  <a:gd name="connsiteY0" fmla="*/ 0 h 991508"/>
                  <a:gd name="connsiteX1" fmla="*/ 37719 w 37719"/>
                  <a:gd name="connsiteY1" fmla="*/ 0 h 991508"/>
                  <a:gd name="connsiteX2" fmla="*/ 37719 w 37719"/>
                  <a:gd name="connsiteY2" fmla="*/ 991509 h 991508"/>
                  <a:gd name="connsiteX3" fmla="*/ 0 w 37719"/>
                  <a:gd name="connsiteY3" fmla="*/ 991509 h 991508"/>
                </a:gdLst>
                <a:ahLst/>
                <a:cxnLst>
                  <a:cxn ang="0">
                    <a:pos x="connsiteX0" y="connsiteY0"/>
                  </a:cxn>
                  <a:cxn ang="0">
                    <a:pos x="connsiteX1" y="connsiteY1"/>
                  </a:cxn>
                  <a:cxn ang="0">
                    <a:pos x="connsiteX2" y="connsiteY2"/>
                  </a:cxn>
                  <a:cxn ang="0">
                    <a:pos x="connsiteX3" y="connsiteY3"/>
                  </a:cxn>
                </a:cxnLst>
                <a:rect l="l" t="t" r="r" b="b"/>
                <a:pathLst>
                  <a:path w="37719" h="991508">
                    <a:moveTo>
                      <a:pt x="0" y="0"/>
                    </a:moveTo>
                    <a:lnTo>
                      <a:pt x="37719" y="0"/>
                    </a:lnTo>
                    <a:lnTo>
                      <a:pt x="37719" y="991509"/>
                    </a:lnTo>
                    <a:lnTo>
                      <a:pt x="0" y="991509"/>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46" name="Freeform 45">
                <a:extLst>
                  <a:ext uri="{FF2B5EF4-FFF2-40B4-BE49-F238E27FC236}">
                    <a16:creationId xmlns:a16="http://schemas.microsoft.com/office/drawing/2014/main" id="{7F179471-1D87-A4D3-9E36-1D07ED2F5E38}"/>
                  </a:ext>
                </a:extLst>
              </p:cNvPr>
              <p:cNvSpPr/>
              <p:nvPr/>
            </p:nvSpPr>
            <p:spPr>
              <a:xfrm>
                <a:off x="7421394" y="3616108"/>
                <a:ext cx="86360" cy="3241892"/>
              </a:xfrm>
              <a:custGeom>
                <a:avLst/>
                <a:gdLst>
                  <a:gd name="connsiteX0" fmla="*/ 21505 w 64516"/>
                  <a:gd name="connsiteY0" fmla="*/ 793492 h 2858116"/>
                  <a:gd name="connsiteX1" fmla="*/ 0 w 64516"/>
                  <a:gd name="connsiteY1" fmla="*/ 793492 h 2858116"/>
                  <a:gd name="connsiteX2" fmla="*/ 0 w 64516"/>
                  <a:gd name="connsiteY2" fmla="*/ 2858117 h 2858116"/>
                  <a:gd name="connsiteX3" fmla="*/ 21505 w 64516"/>
                  <a:gd name="connsiteY3" fmla="*/ 2858117 h 2858116"/>
                  <a:gd name="connsiteX4" fmla="*/ 43011 w 64516"/>
                  <a:gd name="connsiteY4" fmla="*/ 2858117 h 2858116"/>
                  <a:gd name="connsiteX5" fmla="*/ 64516 w 64516"/>
                  <a:gd name="connsiteY5" fmla="*/ 2858117 h 2858116"/>
                  <a:gd name="connsiteX6" fmla="*/ 64516 w 64516"/>
                  <a:gd name="connsiteY6" fmla="*/ 0 h 2858116"/>
                  <a:gd name="connsiteX7" fmla="*/ 21505 w 64516"/>
                  <a:gd name="connsiteY7" fmla="*/ 0 h 2858116"/>
                  <a:gd name="connsiteX8" fmla="*/ 21505 w 64516"/>
                  <a:gd name="connsiteY8" fmla="*/ 793492 h 28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16" h="2858116">
                    <a:moveTo>
                      <a:pt x="21505" y="793492"/>
                    </a:moveTo>
                    <a:lnTo>
                      <a:pt x="0" y="793492"/>
                    </a:lnTo>
                    <a:lnTo>
                      <a:pt x="0" y="2858117"/>
                    </a:lnTo>
                    <a:lnTo>
                      <a:pt x="21505" y="2858117"/>
                    </a:lnTo>
                    <a:lnTo>
                      <a:pt x="43011" y="2858117"/>
                    </a:lnTo>
                    <a:lnTo>
                      <a:pt x="64516" y="2858117"/>
                    </a:lnTo>
                    <a:lnTo>
                      <a:pt x="64516" y="0"/>
                    </a:lnTo>
                    <a:lnTo>
                      <a:pt x="21505" y="0"/>
                    </a:lnTo>
                    <a:lnTo>
                      <a:pt x="21505" y="793492"/>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47" name="Freeform 46">
                <a:extLst>
                  <a:ext uri="{FF2B5EF4-FFF2-40B4-BE49-F238E27FC236}">
                    <a16:creationId xmlns:a16="http://schemas.microsoft.com/office/drawing/2014/main" id="{6E9B6B53-AE31-84AE-67EB-91C2D490F04D}"/>
                  </a:ext>
                </a:extLst>
              </p:cNvPr>
              <p:cNvSpPr/>
              <p:nvPr/>
            </p:nvSpPr>
            <p:spPr>
              <a:xfrm>
                <a:off x="19532868" y="6401556"/>
                <a:ext cx="47766" cy="456444"/>
              </a:xfrm>
              <a:custGeom>
                <a:avLst/>
                <a:gdLst>
                  <a:gd name="connsiteX0" fmla="*/ 0 w 35684"/>
                  <a:gd name="connsiteY0" fmla="*/ 0 h 402410"/>
                  <a:gd name="connsiteX1" fmla="*/ 35684 w 35684"/>
                  <a:gd name="connsiteY1" fmla="*/ 0 h 402410"/>
                  <a:gd name="connsiteX2" fmla="*/ 35684 w 35684"/>
                  <a:gd name="connsiteY2" fmla="*/ 402410 h 402410"/>
                  <a:gd name="connsiteX3" fmla="*/ 0 w 35684"/>
                  <a:gd name="connsiteY3" fmla="*/ 402410 h 402410"/>
                </a:gdLst>
                <a:ahLst/>
                <a:cxnLst>
                  <a:cxn ang="0">
                    <a:pos x="connsiteX0" y="connsiteY0"/>
                  </a:cxn>
                  <a:cxn ang="0">
                    <a:pos x="connsiteX1" y="connsiteY1"/>
                  </a:cxn>
                  <a:cxn ang="0">
                    <a:pos x="connsiteX2" y="connsiteY2"/>
                  </a:cxn>
                  <a:cxn ang="0">
                    <a:pos x="connsiteX3" y="connsiteY3"/>
                  </a:cxn>
                </a:cxnLst>
                <a:rect l="l" t="t" r="r" b="b"/>
                <a:pathLst>
                  <a:path w="35684" h="402410">
                    <a:moveTo>
                      <a:pt x="0" y="0"/>
                    </a:moveTo>
                    <a:lnTo>
                      <a:pt x="35684" y="0"/>
                    </a:lnTo>
                    <a:lnTo>
                      <a:pt x="35684" y="402410"/>
                    </a:lnTo>
                    <a:lnTo>
                      <a:pt x="0" y="402410"/>
                    </a:lnTo>
                    <a:close/>
                  </a:path>
                </a:pathLst>
              </a:custGeom>
              <a:solidFill>
                <a:srgbClr val="FF891E"/>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48" name="Freeform 47">
                <a:extLst>
                  <a:ext uri="{FF2B5EF4-FFF2-40B4-BE49-F238E27FC236}">
                    <a16:creationId xmlns:a16="http://schemas.microsoft.com/office/drawing/2014/main" id="{F820E304-2CCD-BC1E-5E3D-723CB96ACDFC}"/>
                  </a:ext>
                </a:extLst>
              </p:cNvPr>
              <p:cNvSpPr/>
              <p:nvPr/>
            </p:nvSpPr>
            <p:spPr>
              <a:xfrm>
                <a:off x="17883036" y="6757970"/>
                <a:ext cx="60024" cy="100030"/>
              </a:xfrm>
              <a:custGeom>
                <a:avLst/>
                <a:gdLst>
                  <a:gd name="connsiteX0" fmla="*/ 0 w 44842"/>
                  <a:gd name="connsiteY0" fmla="*/ 0 h 88188"/>
                  <a:gd name="connsiteX1" fmla="*/ 44843 w 44842"/>
                  <a:gd name="connsiteY1" fmla="*/ 0 h 88188"/>
                  <a:gd name="connsiteX2" fmla="*/ 44843 w 44842"/>
                  <a:gd name="connsiteY2" fmla="*/ 88188 h 88188"/>
                  <a:gd name="connsiteX3" fmla="*/ 0 w 44842"/>
                  <a:gd name="connsiteY3" fmla="*/ 88188 h 88188"/>
                </a:gdLst>
                <a:ahLst/>
                <a:cxnLst>
                  <a:cxn ang="0">
                    <a:pos x="connsiteX0" y="connsiteY0"/>
                  </a:cxn>
                  <a:cxn ang="0">
                    <a:pos x="connsiteX1" y="connsiteY1"/>
                  </a:cxn>
                  <a:cxn ang="0">
                    <a:pos x="connsiteX2" y="connsiteY2"/>
                  </a:cxn>
                  <a:cxn ang="0">
                    <a:pos x="connsiteX3" y="connsiteY3"/>
                  </a:cxn>
                </a:cxnLst>
                <a:rect l="l" t="t" r="r" b="b"/>
                <a:pathLst>
                  <a:path w="44842" h="88188">
                    <a:moveTo>
                      <a:pt x="0" y="0"/>
                    </a:moveTo>
                    <a:lnTo>
                      <a:pt x="44843" y="0"/>
                    </a:lnTo>
                    <a:lnTo>
                      <a:pt x="44843" y="88188"/>
                    </a:lnTo>
                    <a:lnTo>
                      <a:pt x="0" y="88188"/>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49" name="Freeform 48">
                <a:extLst>
                  <a:ext uri="{FF2B5EF4-FFF2-40B4-BE49-F238E27FC236}">
                    <a16:creationId xmlns:a16="http://schemas.microsoft.com/office/drawing/2014/main" id="{5CD9FC55-F3EC-3FAE-D81D-B26CC5173016}"/>
                  </a:ext>
                </a:extLst>
              </p:cNvPr>
              <p:cNvSpPr/>
              <p:nvPr/>
            </p:nvSpPr>
            <p:spPr>
              <a:xfrm>
                <a:off x="18251542" y="6623084"/>
                <a:ext cx="78417" cy="234916"/>
              </a:xfrm>
              <a:custGeom>
                <a:avLst/>
                <a:gdLst>
                  <a:gd name="connsiteX0" fmla="*/ 0 w 22387"/>
                  <a:gd name="connsiteY0" fmla="*/ 0 h 188858"/>
                  <a:gd name="connsiteX1" fmla="*/ 22388 w 22387"/>
                  <a:gd name="connsiteY1" fmla="*/ 0 h 188858"/>
                  <a:gd name="connsiteX2" fmla="*/ 22388 w 22387"/>
                  <a:gd name="connsiteY2" fmla="*/ 188859 h 188858"/>
                  <a:gd name="connsiteX3" fmla="*/ 0 w 22387"/>
                  <a:gd name="connsiteY3" fmla="*/ 188859 h 188858"/>
                </a:gdLst>
                <a:ahLst/>
                <a:cxnLst>
                  <a:cxn ang="0">
                    <a:pos x="connsiteX0" y="connsiteY0"/>
                  </a:cxn>
                  <a:cxn ang="0">
                    <a:pos x="connsiteX1" y="connsiteY1"/>
                  </a:cxn>
                  <a:cxn ang="0">
                    <a:pos x="connsiteX2" y="connsiteY2"/>
                  </a:cxn>
                  <a:cxn ang="0">
                    <a:pos x="connsiteX3" y="connsiteY3"/>
                  </a:cxn>
                </a:cxnLst>
                <a:rect l="l" t="t" r="r" b="b"/>
                <a:pathLst>
                  <a:path w="22387" h="188858">
                    <a:moveTo>
                      <a:pt x="0" y="0"/>
                    </a:moveTo>
                    <a:lnTo>
                      <a:pt x="22388" y="0"/>
                    </a:lnTo>
                    <a:lnTo>
                      <a:pt x="22388" y="188859"/>
                    </a:lnTo>
                    <a:lnTo>
                      <a:pt x="0" y="188859"/>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50" name="Freeform 49">
                <a:extLst>
                  <a:ext uri="{FF2B5EF4-FFF2-40B4-BE49-F238E27FC236}">
                    <a16:creationId xmlns:a16="http://schemas.microsoft.com/office/drawing/2014/main" id="{59AF0C16-8F14-FAE9-8F08-9DDDC18980E5}"/>
                  </a:ext>
                </a:extLst>
              </p:cNvPr>
              <p:cNvSpPr/>
              <p:nvPr/>
            </p:nvSpPr>
            <p:spPr>
              <a:xfrm>
                <a:off x="18438507" y="5760831"/>
                <a:ext cx="82467" cy="1097169"/>
              </a:xfrm>
              <a:custGeom>
                <a:avLst/>
                <a:gdLst>
                  <a:gd name="connsiteX0" fmla="*/ 35684 w 62888"/>
                  <a:gd name="connsiteY0" fmla="*/ 88799 h 906101"/>
                  <a:gd name="connsiteX1" fmla="*/ 35684 w 62888"/>
                  <a:gd name="connsiteY1" fmla="*/ 0 h 906101"/>
                  <a:gd name="connsiteX2" fmla="*/ 0 w 62888"/>
                  <a:gd name="connsiteY2" fmla="*/ 0 h 906101"/>
                  <a:gd name="connsiteX3" fmla="*/ 0 w 62888"/>
                  <a:gd name="connsiteY3" fmla="*/ 848779 h 906101"/>
                  <a:gd name="connsiteX4" fmla="*/ 27204 w 62888"/>
                  <a:gd name="connsiteY4" fmla="*/ 848779 h 906101"/>
                  <a:gd name="connsiteX5" fmla="*/ 27204 w 62888"/>
                  <a:gd name="connsiteY5" fmla="*/ 906102 h 906101"/>
                  <a:gd name="connsiteX6" fmla="*/ 62888 w 62888"/>
                  <a:gd name="connsiteY6" fmla="*/ 906102 h 906101"/>
                  <a:gd name="connsiteX7" fmla="*/ 62888 w 62888"/>
                  <a:gd name="connsiteY7" fmla="*/ 88799 h 906101"/>
                  <a:gd name="connsiteX8" fmla="*/ 35684 w 62888"/>
                  <a:gd name="connsiteY8" fmla="*/ 88799 h 90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88" h="906101">
                    <a:moveTo>
                      <a:pt x="35684" y="88799"/>
                    </a:moveTo>
                    <a:lnTo>
                      <a:pt x="35684" y="0"/>
                    </a:lnTo>
                    <a:lnTo>
                      <a:pt x="0" y="0"/>
                    </a:lnTo>
                    <a:lnTo>
                      <a:pt x="0" y="848779"/>
                    </a:lnTo>
                    <a:lnTo>
                      <a:pt x="27204" y="848779"/>
                    </a:lnTo>
                    <a:lnTo>
                      <a:pt x="27204" y="906102"/>
                    </a:lnTo>
                    <a:lnTo>
                      <a:pt x="62888" y="906102"/>
                    </a:lnTo>
                    <a:lnTo>
                      <a:pt x="62888" y="88799"/>
                    </a:lnTo>
                    <a:lnTo>
                      <a:pt x="35684" y="88799"/>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51" name="Freeform 50">
                <a:extLst>
                  <a:ext uri="{FF2B5EF4-FFF2-40B4-BE49-F238E27FC236}">
                    <a16:creationId xmlns:a16="http://schemas.microsoft.com/office/drawing/2014/main" id="{2C6640EA-62C9-3E9F-ED2E-C084D1C42411}"/>
                  </a:ext>
                </a:extLst>
              </p:cNvPr>
              <p:cNvSpPr/>
              <p:nvPr/>
            </p:nvSpPr>
            <p:spPr>
              <a:xfrm>
                <a:off x="18012803" y="3613953"/>
                <a:ext cx="72556" cy="3244047"/>
              </a:xfrm>
              <a:custGeom>
                <a:avLst/>
                <a:gdLst>
                  <a:gd name="connsiteX0" fmla="*/ 22456 w 54204"/>
                  <a:gd name="connsiteY0" fmla="*/ 792067 h 2860016"/>
                  <a:gd name="connsiteX1" fmla="*/ 0 w 54204"/>
                  <a:gd name="connsiteY1" fmla="*/ 792067 h 2860016"/>
                  <a:gd name="connsiteX2" fmla="*/ 0 w 54204"/>
                  <a:gd name="connsiteY2" fmla="*/ 2860017 h 2860016"/>
                  <a:gd name="connsiteX3" fmla="*/ 22456 w 54204"/>
                  <a:gd name="connsiteY3" fmla="*/ 2860017 h 2860016"/>
                  <a:gd name="connsiteX4" fmla="*/ 54205 w 54204"/>
                  <a:gd name="connsiteY4" fmla="*/ 2860017 h 2860016"/>
                  <a:gd name="connsiteX5" fmla="*/ 54205 w 54204"/>
                  <a:gd name="connsiteY5" fmla="*/ 0 h 2860016"/>
                  <a:gd name="connsiteX6" fmla="*/ 22456 w 54204"/>
                  <a:gd name="connsiteY6" fmla="*/ 0 h 2860016"/>
                  <a:gd name="connsiteX7" fmla="*/ 22456 w 54204"/>
                  <a:gd name="connsiteY7" fmla="*/ 792067 h 286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04" h="2860016">
                    <a:moveTo>
                      <a:pt x="22456" y="792067"/>
                    </a:moveTo>
                    <a:lnTo>
                      <a:pt x="0" y="792067"/>
                    </a:lnTo>
                    <a:lnTo>
                      <a:pt x="0" y="2860017"/>
                    </a:lnTo>
                    <a:lnTo>
                      <a:pt x="22456" y="2860017"/>
                    </a:lnTo>
                    <a:lnTo>
                      <a:pt x="54205" y="2860017"/>
                    </a:lnTo>
                    <a:lnTo>
                      <a:pt x="54205" y="0"/>
                    </a:lnTo>
                    <a:lnTo>
                      <a:pt x="22456" y="0"/>
                    </a:lnTo>
                    <a:lnTo>
                      <a:pt x="22456" y="792067"/>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52" name="Freeform 51">
                <a:extLst>
                  <a:ext uri="{FF2B5EF4-FFF2-40B4-BE49-F238E27FC236}">
                    <a16:creationId xmlns:a16="http://schemas.microsoft.com/office/drawing/2014/main" id="{B28A1BDD-1EE9-BCD5-A202-249F7BE00D8B}"/>
                  </a:ext>
                </a:extLst>
              </p:cNvPr>
              <p:cNvSpPr/>
              <p:nvPr/>
            </p:nvSpPr>
            <p:spPr>
              <a:xfrm>
                <a:off x="12716690" y="3612953"/>
                <a:ext cx="79276" cy="3245047"/>
              </a:xfrm>
              <a:custGeom>
                <a:avLst/>
                <a:gdLst>
                  <a:gd name="connsiteX0" fmla="*/ 18860 w 59224"/>
                  <a:gd name="connsiteY0" fmla="*/ 787454 h 2860898"/>
                  <a:gd name="connsiteX1" fmla="*/ 0 w 59224"/>
                  <a:gd name="connsiteY1" fmla="*/ 787454 h 2860898"/>
                  <a:gd name="connsiteX2" fmla="*/ 0 w 59224"/>
                  <a:gd name="connsiteY2" fmla="*/ 2860898 h 2860898"/>
                  <a:gd name="connsiteX3" fmla="*/ 18860 w 59224"/>
                  <a:gd name="connsiteY3" fmla="*/ 2860898 h 2860898"/>
                  <a:gd name="connsiteX4" fmla="*/ 59225 w 59224"/>
                  <a:gd name="connsiteY4" fmla="*/ 2860898 h 2860898"/>
                  <a:gd name="connsiteX5" fmla="*/ 59225 w 59224"/>
                  <a:gd name="connsiteY5" fmla="*/ 0 h 2860898"/>
                  <a:gd name="connsiteX6" fmla="*/ 18860 w 59224"/>
                  <a:gd name="connsiteY6" fmla="*/ 0 h 2860898"/>
                  <a:gd name="connsiteX7" fmla="*/ 18860 w 59224"/>
                  <a:gd name="connsiteY7" fmla="*/ 787454 h 286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24" h="2860898">
                    <a:moveTo>
                      <a:pt x="18860" y="787454"/>
                    </a:moveTo>
                    <a:lnTo>
                      <a:pt x="0" y="787454"/>
                    </a:lnTo>
                    <a:lnTo>
                      <a:pt x="0" y="2860898"/>
                    </a:lnTo>
                    <a:lnTo>
                      <a:pt x="18860" y="2860898"/>
                    </a:lnTo>
                    <a:lnTo>
                      <a:pt x="59225" y="2860898"/>
                    </a:lnTo>
                    <a:lnTo>
                      <a:pt x="59225" y="0"/>
                    </a:lnTo>
                    <a:lnTo>
                      <a:pt x="18860" y="0"/>
                    </a:lnTo>
                    <a:lnTo>
                      <a:pt x="18860" y="787454"/>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53" name="Freeform 52">
                <a:extLst>
                  <a:ext uri="{FF2B5EF4-FFF2-40B4-BE49-F238E27FC236}">
                    <a16:creationId xmlns:a16="http://schemas.microsoft.com/office/drawing/2014/main" id="{071982EF-B74E-BDF1-639D-D498AD2B90AD}"/>
                  </a:ext>
                </a:extLst>
              </p:cNvPr>
              <p:cNvSpPr/>
              <p:nvPr/>
            </p:nvSpPr>
            <p:spPr>
              <a:xfrm>
                <a:off x="12921194" y="4724440"/>
                <a:ext cx="26970" cy="2133560"/>
              </a:xfrm>
              <a:custGeom>
                <a:avLst/>
                <a:gdLst>
                  <a:gd name="connsiteX0" fmla="*/ 0 w 20148"/>
                  <a:gd name="connsiteY0" fmla="*/ 0 h 1880989"/>
                  <a:gd name="connsiteX1" fmla="*/ 20149 w 20148"/>
                  <a:gd name="connsiteY1" fmla="*/ 0 h 1880989"/>
                  <a:gd name="connsiteX2" fmla="*/ 20149 w 20148"/>
                  <a:gd name="connsiteY2" fmla="*/ 1880990 h 1880989"/>
                  <a:gd name="connsiteX3" fmla="*/ 0 w 20148"/>
                  <a:gd name="connsiteY3" fmla="*/ 1880990 h 1880989"/>
                </a:gdLst>
                <a:ahLst/>
                <a:cxnLst>
                  <a:cxn ang="0">
                    <a:pos x="connsiteX0" y="connsiteY0"/>
                  </a:cxn>
                  <a:cxn ang="0">
                    <a:pos x="connsiteX1" y="connsiteY1"/>
                  </a:cxn>
                  <a:cxn ang="0">
                    <a:pos x="connsiteX2" y="connsiteY2"/>
                  </a:cxn>
                  <a:cxn ang="0">
                    <a:pos x="connsiteX3" y="connsiteY3"/>
                  </a:cxn>
                </a:cxnLst>
                <a:rect l="l" t="t" r="r" b="b"/>
                <a:pathLst>
                  <a:path w="20148" h="1880989">
                    <a:moveTo>
                      <a:pt x="0" y="0"/>
                    </a:moveTo>
                    <a:lnTo>
                      <a:pt x="20149" y="0"/>
                    </a:lnTo>
                    <a:lnTo>
                      <a:pt x="20149" y="1880990"/>
                    </a:lnTo>
                    <a:lnTo>
                      <a:pt x="0" y="1880990"/>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54" name="Freeform 53">
                <a:extLst>
                  <a:ext uri="{FF2B5EF4-FFF2-40B4-BE49-F238E27FC236}">
                    <a16:creationId xmlns:a16="http://schemas.microsoft.com/office/drawing/2014/main" id="{5147B3D7-F43A-12E3-7182-4A0A0453B02B}"/>
                  </a:ext>
                </a:extLst>
              </p:cNvPr>
              <p:cNvSpPr/>
              <p:nvPr/>
            </p:nvSpPr>
            <p:spPr>
              <a:xfrm>
                <a:off x="13138864" y="5752901"/>
                <a:ext cx="55938" cy="1105099"/>
              </a:xfrm>
              <a:custGeom>
                <a:avLst/>
                <a:gdLst>
                  <a:gd name="connsiteX0" fmla="*/ 0 w 41789"/>
                  <a:gd name="connsiteY0" fmla="*/ 0 h 974277"/>
                  <a:gd name="connsiteX1" fmla="*/ 41790 w 41789"/>
                  <a:gd name="connsiteY1" fmla="*/ 0 h 974277"/>
                  <a:gd name="connsiteX2" fmla="*/ 41790 w 41789"/>
                  <a:gd name="connsiteY2" fmla="*/ 974278 h 974277"/>
                  <a:gd name="connsiteX3" fmla="*/ 0 w 41789"/>
                  <a:gd name="connsiteY3" fmla="*/ 974278 h 974277"/>
                </a:gdLst>
                <a:ahLst/>
                <a:cxnLst>
                  <a:cxn ang="0">
                    <a:pos x="connsiteX0" y="connsiteY0"/>
                  </a:cxn>
                  <a:cxn ang="0">
                    <a:pos x="connsiteX1" y="connsiteY1"/>
                  </a:cxn>
                  <a:cxn ang="0">
                    <a:pos x="connsiteX2" y="connsiteY2"/>
                  </a:cxn>
                  <a:cxn ang="0">
                    <a:pos x="connsiteX3" y="connsiteY3"/>
                  </a:cxn>
                </a:cxnLst>
                <a:rect l="l" t="t" r="r" b="b"/>
                <a:pathLst>
                  <a:path w="41789" h="974277">
                    <a:moveTo>
                      <a:pt x="0" y="0"/>
                    </a:moveTo>
                    <a:lnTo>
                      <a:pt x="41790" y="0"/>
                    </a:lnTo>
                    <a:lnTo>
                      <a:pt x="41790" y="974278"/>
                    </a:lnTo>
                    <a:lnTo>
                      <a:pt x="0" y="974278"/>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55" name="Freeform 54">
                <a:extLst>
                  <a:ext uri="{FF2B5EF4-FFF2-40B4-BE49-F238E27FC236}">
                    <a16:creationId xmlns:a16="http://schemas.microsoft.com/office/drawing/2014/main" id="{09674DC8-65D2-5CC9-C7D7-B9BDE0C39C36}"/>
                  </a:ext>
                </a:extLst>
              </p:cNvPr>
              <p:cNvSpPr/>
              <p:nvPr/>
            </p:nvSpPr>
            <p:spPr>
              <a:xfrm>
                <a:off x="12968233" y="6630548"/>
                <a:ext cx="21068" cy="227452"/>
              </a:xfrm>
              <a:custGeom>
                <a:avLst/>
                <a:gdLst>
                  <a:gd name="connsiteX0" fmla="*/ 0 w 15739"/>
                  <a:gd name="connsiteY0" fmla="*/ 0 h 200526"/>
                  <a:gd name="connsiteX1" fmla="*/ 15738 w 15739"/>
                  <a:gd name="connsiteY1" fmla="*/ 0 h 200526"/>
                  <a:gd name="connsiteX2" fmla="*/ 15738 w 15739"/>
                  <a:gd name="connsiteY2" fmla="*/ 200527 h 200526"/>
                  <a:gd name="connsiteX3" fmla="*/ 0 w 15739"/>
                  <a:gd name="connsiteY3" fmla="*/ 200527 h 200526"/>
                </a:gdLst>
                <a:ahLst/>
                <a:cxnLst>
                  <a:cxn ang="0">
                    <a:pos x="connsiteX0" y="connsiteY0"/>
                  </a:cxn>
                  <a:cxn ang="0">
                    <a:pos x="connsiteX1" y="connsiteY1"/>
                  </a:cxn>
                  <a:cxn ang="0">
                    <a:pos x="connsiteX2" y="connsiteY2"/>
                  </a:cxn>
                  <a:cxn ang="0">
                    <a:pos x="connsiteX3" y="connsiteY3"/>
                  </a:cxn>
                </a:cxnLst>
                <a:rect l="l" t="t" r="r" b="b"/>
                <a:pathLst>
                  <a:path w="15739" h="200526">
                    <a:moveTo>
                      <a:pt x="0" y="0"/>
                    </a:moveTo>
                    <a:lnTo>
                      <a:pt x="15738" y="0"/>
                    </a:lnTo>
                    <a:lnTo>
                      <a:pt x="15738" y="200527"/>
                    </a:lnTo>
                    <a:lnTo>
                      <a:pt x="0" y="200527"/>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56" name="Freeform 55">
                <a:extLst>
                  <a:ext uri="{FF2B5EF4-FFF2-40B4-BE49-F238E27FC236}">
                    <a16:creationId xmlns:a16="http://schemas.microsoft.com/office/drawing/2014/main" id="{571985C3-3800-B0B7-81F0-076FF9631D6D}"/>
                  </a:ext>
                </a:extLst>
              </p:cNvPr>
              <p:cNvSpPr/>
              <p:nvPr/>
            </p:nvSpPr>
            <p:spPr>
              <a:xfrm>
                <a:off x="12593461" y="6766204"/>
                <a:ext cx="50126" cy="91796"/>
              </a:xfrm>
              <a:custGeom>
                <a:avLst/>
                <a:gdLst>
                  <a:gd name="connsiteX0" fmla="*/ 0 w 37447"/>
                  <a:gd name="connsiteY0" fmla="*/ 0 h 80929"/>
                  <a:gd name="connsiteX1" fmla="*/ 37448 w 37447"/>
                  <a:gd name="connsiteY1" fmla="*/ 0 h 80929"/>
                  <a:gd name="connsiteX2" fmla="*/ 37448 w 37447"/>
                  <a:gd name="connsiteY2" fmla="*/ 80930 h 80929"/>
                  <a:gd name="connsiteX3" fmla="*/ 0 w 37447"/>
                  <a:gd name="connsiteY3" fmla="*/ 80930 h 80929"/>
                </a:gdLst>
                <a:ahLst/>
                <a:cxnLst>
                  <a:cxn ang="0">
                    <a:pos x="connsiteX0" y="connsiteY0"/>
                  </a:cxn>
                  <a:cxn ang="0">
                    <a:pos x="connsiteX1" y="connsiteY1"/>
                  </a:cxn>
                  <a:cxn ang="0">
                    <a:pos x="connsiteX2" y="connsiteY2"/>
                  </a:cxn>
                  <a:cxn ang="0">
                    <a:pos x="connsiteX3" y="connsiteY3"/>
                  </a:cxn>
                </a:cxnLst>
                <a:rect l="l" t="t" r="r" b="b"/>
                <a:pathLst>
                  <a:path w="37447" h="80929">
                    <a:moveTo>
                      <a:pt x="0" y="0"/>
                    </a:moveTo>
                    <a:lnTo>
                      <a:pt x="37448" y="0"/>
                    </a:lnTo>
                    <a:lnTo>
                      <a:pt x="37448" y="80930"/>
                    </a:lnTo>
                    <a:lnTo>
                      <a:pt x="0" y="80930"/>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grpSp>
            <p:nvGrpSpPr>
              <p:cNvPr id="57" name="Graphic 17">
                <a:extLst>
                  <a:ext uri="{FF2B5EF4-FFF2-40B4-BE49-F238E27FC236}">
                    <a16:creationId xmlns:a16="http://schemas.microsoft.com/office/drawing/2014/main" id="{A5312863-A748-9420-DBFE-32CF30CC7B38}"/>
                  </a:ext>
                </a:extLst>
              </p:cNvPr>
              <p:cNvGrpSpPr/>
              <p:nvPr/>
            </p:nvGrpSpPr>
            <p:grpSpPr>
              <a:xfrm>
                <a:off x="2214456" y="4104177"/>
                <a:ext cx="1434248" cy="2753823"/>
                <a:chOff x="4467896" y="3094176"/>
                <a:chExt cx="1071473" cy="2427825"/>
              </a:xfrm>
              <a:solidFill>
                <a:srgbClr val="00D96D"/>
              </a:solidFill>
            </p:grpSpPr>
            <p:sp>
              <p:nvSpPr>
                <p:cNvPr id="76" name="Freeform 75">
                  <a:extLst>
                    <a:ext uri="{FF2B5EF4-FFF2-40B4-BE49-F238E27FC236}">
                      <a16:creationId xmlns:a16="http://schemas.microsoft.com/office/drawing/2014/main" id="{F54BD36C-F0CD-774A-710E-B17C0CAA10AB}"/>
                    </a:ext>
                  </a:extLst>
                </p:cNvPr>
                <p:cNvSpPr/>
                <p:nvPr/>
              </p:nvSpPr>
              <p:spPr>
                <a:xfrm>
                  <a:off x="5466373" y="5342097"/>
                  <a:ext cx="72996" cy="179904"/>
                </a:xfrm>
                <a:custGeom>
                  <a:avLst/>
                  <a:gdLst>
                    <a:gd name="connsiteX0" fmla="*/ 50066 w 72996"/>
                    <a:gd name="connsiteY0" fmla="*/ 0 h 179904"/>
                    <a:gd name="connsiteX1" fmla="*/ 50066 w 72996"/>
                    <a:gd name="connsiteY1" fmla="*/ 27339 h 179904"/>
                    <a:gd name="connsiteX2" fmla="*/ 0 w 72996"/>
                    <a:gd name="connsiteY2" fmla="*/ 27339 h 179904"/>
                    <a:gd name="connsiteX3" fmla="*/ 0 w 72996"/>
                    <a:gd name="connsiteY3" fmla="*/ 179904 h 179904"/>
                    <a:gd name="connsiteX4" fmla="*/ 50066 w 72996"/>
                    <a:gd name="connsiteY4" fmla="*/ 179904 h 179904"/>
                    <a:gd name="connsiteX5" fmla="*/ 72996 w 72996"/>
                    <a:gd name="connsiteY5" fmla="*/ 179904 h 179904"/>
                    <a:gd name="connsiteX6" fmla="*/ 72996 w 72996"/>
                    <a:gd name="connsiteY6" fmla="*/ 27339 h 179904"/>
                    <a:gd name="connsiteX7" fmla="*/ 72996 w 72996"/>
                    <a:gd name="connsiteY7" fmla="*/ 0 h 179904"/>
                    <a:gd name="connsiteX8" fmla="*/ 50066 w 72996"/>
                    <a:gd name="connsiteY8" fmla="*/ 0 h 17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96" h="179904">
                      <a:moveTo>
                        <a:pt x="50066" y="0"/>
                      </a:moveTo>
                      <a:lnTo>
                        <a:pt x="50066" y="27339"/>
                      </a:lnTo>
                      <a:lnTo>
                        <a:pt x="0" y="27339"/>
                      </a:lnTo>
                      <a:lnTo>
                        <a:pt x="0" y="179904"/>
                      </a:lnTo>
                      <a:lnTo>
                        <a:pt x="50066" y="179904"/>
                      </a:lnTo>
                      <a:lnTo>
                        <a:pt x="72996" y="179904"/>
                      </a:lnTo>
                      <a:lnTo>
                        <a:pt x="72996" y="27339"/>
                      </a:lnTo>
                      <a:lnTo>
                        <a:pt x="72996" y="0"/>
                      </a:lnTo>
                      <a:lnTo>
                        <a:pt x="50066" y="0"/>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77" name="Freeform 76">
                  <a:extLst>
                    <a:ext uri="{FF2B5EF4-FFF2-40B4-BE49-F238E27FC236}">
                      <a16:creationId xmlns:a16="http://schemas.microsoft.com/office/drawing/2014/main" id="{769C7798-17C3-AB7E-BF43-4FBE288313C6}"/>
                    </a:ext>
                  </a:extLst>
                </p:cNvPr>
                <p:cNvSpPr/>
                <p:nvPr/>
              </p:nvSpPr>
              <p:spPr>
                <a:xfrm>
                  <a:off x="4610293" y="3570122"/>
                  <a:ext cx="201893" cy="1951879"/>
                </a:xfrm>
                <a:custGeom>
                  <a:avLst/>
                  <a:gdLst>
                    <a:gd name="connsiteX0" fmla="*/ 179370 w 201893"/>
                    <a:gd name="connsiteY0" fmla="*/ 1525320 h 1951879"/>
                    <a:gd name="connsiteX1" fmla="*/ 156847 w 201893"/>
                    <a:gd name="connsiteY1" fmla="*/ 1525320 h 1951879"/>
                    <a:gd name="connsiteX2" fmla="*/ 134256 w 201893"/>
                    <a:gd name="connsiteY2" fmla="*/ 1525320 h 1951879"/>
                    <a:gd name="connsiteX3" fmla="*/ 134256 w 201893"/>
                    <a:gd name="connsiteY3" fmla="*/ 1799314 h 1951879"/>
                    <a:gd name="connsiteX4" fmla="*/ 107392 w 201893"/>
                    <a:gd name="connsiteY4" fmla="*/ 1799314 h 1951879"/>
                    <a:gd name="connsiteX5" fmla="*/ 107392 w 201893"/>
                    <a:gd name="connsiteY5" fmla="*/ 1790767 h 1951879"/>
                    <a:gd name="connsiteX6" fmla="*/ 86768 w 201893"/>
                    <a:gd name="connsiteY6" fmla="*/ 1790767 h 1951879"/>
                    <a:gd name="connsiteX7" fmla="*/ 86768 w 201893"/>
                    <a:gd name="connsiteY7" fmla="*/ 492295 h 1951879"/>
                    <a:gd name="connsiteX8" fmla="*/ 67637 w 201893"/>
                    <a:gd name="connsiteY8" fmla="*/ 492295 h 1951879"/>
                    <a:gd name="connsiteX9" fmla="*/ 67637 w 201893"/>
                    <a:gd name="connsiteY9" fmla="*/ 242382 h 1951879"/>
                    <a:gd name="connsiteX10" fmla="*/ 41179 w 201893"/>
                    <a:gd name="connsiteY10" fmla="*/ 242382 h 1951879"/>
                    <a:gd name="connsiteX11" fmla="*/ 41179 w 201893"/>
                    <a:gd name="connsiteY11" fmla="*/ 0 h 1951879"/>
                    <a:gd name="connsiteX12" fmla="*/ 0 w 201893"/>
                    <a:gd name="connsiteY12" fmla="*/ 0 h 1951879"/>
                    <a:gd name="connsiteX13" fmla="*/ 0 w 201893"/>
                    <a:gd name="connsiteY13" fmla="*/ 1951880 h 1951879"/>
                    <a:gd name="connsiteX14" fmla="*/ 41179 w 201893"/>
                    <a:gd name="connsiteY14" fmla="*/ 1951880 h 1951879"/>
                    <a:gd name="connsiteX15" fmla="*/ 67637 w 201893"/>
                    <a:gd name="connsiteY15" fmla="*/ 1951880 h 1951879"/>
                    <a:gd name="connsiteX16" fmla="*/ 86768 w 201893"/>
                    <a:gd name="connsiteY16" fmla="*/ 1951880 h 1951879"/>
                    <a:gd name="connsiteX17" fmla="*/ 107392 w 201893"/>
                    <a:gd name="connsiteY17" fmla="*/ 1951880 h 1951879"/>
                    <a:gd name="connsiteX18" fmla="*/ 134256 w 201893"/>
                    <a:gd name="connsiteY18" fmla="*/ 1951880 h 1951879"/>
                    <a:gd name="connsiteX19" fmla="*/ 134256 w 201893"/>
                    <a:gd name="connsiteY19" fmla="*/ 1932004 h 1951879"/>
                    <a:gd name="connsiteX20" fmla="*/ 156847 w 201893"/>
                    <a:gd name="connsiteY20" fmla="*/ 1932004 h 1951879"/>
                    <a:gd name="connsiteX21" fmla="*/ 156847 w 201893"/>
                    <a:gd name="connsiteY21" fmla="*/ 1951880 h 1951879"/>
                    <a:gd name="connsiteX22" fmla="*/ 179370 w 201893"/>
                    <a:gd name="connsiteY22" fmla="*/ 1951880 h 1951879"/>
                    <a:gd name="connsiteX23" fmla="*/ 201893 w 201893"/>
                    <a:gd name="connsiteY23" fmla="*/ 1951880 h 1951879"/>
                    <a:gd name="connsiteX24" fmla="*/ 201893 w 201893"/>
                    <a:gd name="connsiteY24" fmla="*/ 663991 h 1951879"/>
                    <a:gd name="connsiteX25" fmla="*/ 179370 w 201893"/>
                    <a:gd name="connsiteY25" fmla="*/ 663991 h 1951879"/>
                    <a:gd name="connsiteX26" fmla="*/ 179370 w 201893"/>
                    <a:gd name="connsiteY26" fmla="*/ 1525320 h 195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1893" h="1951879">
                      <a:moveTo>
                        <a:pt x="179370" y="1525320"/>
                      </a:moveTo>
                      <a:lnTo>
                        <a:pt x="156847" y="1525320"/>
                      </a:lnTo>
                      <a:lnTo>
                        <a:pt x="134256" y="1525320"/>
                      </a:lnTo>
                      <a:lnTo>
                        <a:pt x="134256" y="1799314"/>
                      </a:lnTo>
                      <a:lnTo>
                        <a:pt x="107392" y="1799314"/>
                      </a:lnTo>
                      <a:lnTo>
                        <a:pt x="107392" y="1790767"/>
                      </a:lnTo>
                      <a:lnTo>
                        <a:pt x="86768" y="1790767"/>
                      </a:lnTo>
                      <a:lnTo>
                        <a:pt x="86768" y="492295"/>
                      </a:lnTo>
                      <a:lnTo>
                        <a:pt x="67637" y="492295"/>
                      </a:lnTo>
                      <a:lnTo>
                        <a:pt x="67637" y="242382"/>
                      </a:lnTo>
                      <a:lnTo>
                        <a:pt x="41179" y="242382"/>
                      </a:lnTo>
                      <a:lnTo>
                        <a:pt x="41179" y="0"/>
                      </a:lnTo>
                      <a:lnTo>
                        <a:pt x="0" y="0"/>
                      </a:lnTo>
                      <a:lnTo>
                        <a:pt x="0" y="1951880"/>
                      </a:lnTo>
                      <a:lnTo>
                        <a:pt x="41179" y="1951880"/>
                      </a:lnTo>
                      <a:lnTo>
                        <a:pt x="67637" y="1951880"/>
                      </a:lnTo>
                      <a:lnTo>
                        <a:pt x="86768" y="1951880"/>
                      </a:lnTo>
                      <a:lnTo>
                        <a:pt x="107392" y="1951880"/>
                      </a:lnTo>
                      <a:lnTo>
                        <a:pt x="134256" y="1951880"/>
                      </a:lnTo>
                      <a:lnTo>
                        <a:pt x="134256" y="1932004"/>
                      </a:lnTo>
                      <a:lnTo>
                        <a:pt x="156847" y="1932004"/>
                      </a:lnTo>
                      <a:lnTo>
                        <a:pt x="156847" y="1951880"/>
                      </a:lnTo>
                      <a:lnTo>
                        <a:pt x="179370" y="1951880"/>
                      </a:lnTo>
                      <a:lnTo>
                        <a:pt x="201893" y="1951880"/>
                      </a:lnTo>
                      <a:lnTo>
                        <a:pt x="201893" y="663991"/>
                      </a:lnTo>
                      <a:lnTo>
                        <a:pt x="179370" y="663991"/>
                      </a:lnTo>
                      <a:lnTo>
                        <a:pt x="179370" y="1525320"/>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78" name="Freeform 77">
                  <a:extLst>
                    <a:ext uri="{FF2B5EF4-FFF2-40B4-BE49-F238E27FC236}">
                      <a16:creationId xmlns:a16="http://schemas.microsoft.com/office/drawing/2014/main" id="{537B3CE0-4510-5336-CE3B-A6A0CD2DF054}"/>
                    </a:ext>
                  </a:extLst>
                </p:cNvPr>
                <p:cNvSpPr/>
                <p:nvPr/>
              </p:nvSpPr>
              <p:spPr>
                <a:xfrm>
                  <a:off x="4467896" y="3094176"/>
                  <a:ext cx="112343" cy="2427825"/>
                </a:xfrm>
                <a:custGeom>
                  <a:avLst/>
                  <a:gdLst>
                    <a:gd name="connsiteX0" fmla="*/ 71165 w 112343"/>
                    <a:gd name="connsiteY0" fmla="*/ 1749725 h 2427825"/>
                    <a:gd name="connsiteX1" fmla="*/ 41179 w 112343"/>
                    <a:gd name="connsiteY1" fmla="*/ 1749725 h 2427825"/>
                    <a:gd name="connsiteX2" fmla="*/ 41179 w 112343"/>
                    <a:gd name="connsiteY2" fmla="*/ 1722590 h 2427825"/>
                    <a:gd name="connsiteX3" fmla="*/ 0 w 112343"/>
                    <a:gd name="connsiteY3" fmla="*/ 1722590 h 2427825"/>
                    <a:gd name="connsiteX4" fmla="*/ 0 w 112343"/>
                    <a:gd name="connsiteY4" fmla="*/ 2427826 h 2427825"/>
                    <a:gd name="connsiteX5" fmla="*/ 41179 w 112343"/>
                    <a:gd name="connsiteY5" fmla="*/ 2427826 h 2427825"/>
                    <a:gd name="connsiteX6" fmla="*/ 71165 w 112343"/>
                    <a:gd name="connsiteY6" fmla="*/ 2427826 h 2427825"/>
                    <a:gd name="connsiteX7" fmla="*/ 112344 w 112343"/>
                    <a:gd name="connsiteY7" fmla="*/ 2427826 h 2427825"/>
                    <a:gd name="connsiteX8" fmla="*/ 112344 w 112343"/>
                    <a:gd name="connsiteY8" fmla="*/ 0 h 2427825"/>
                    <a:gd name="connsiteX9" fmla="*/ 71165 w 112343"/>
                    <a:gd name="connsiteY9" fmla="*/ 0 h 2427825"/>
                    <a:gd name="connsiteX10" fmla="*/ 71165 w 112343"/>
                    <a:gd name="connsiteY10" fmla="*/ 1749725 h 2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343" h="2427825">
                      <a:moveTo>
                        <a:pt x="71165" y="1749725"/>
                      </a:moveTo>
                      <a:lnTo>
                        <a:pt x="41179" y="1749725"/>
                      </a:lnTo>
                      <a:lnTo>
                        <a:pt x="41179" y="1722590"/>
                      </a:lnTo>
                      <a:lnTo>
                        <a:pt x="0" y="1722590"/>
                      </a:lnTo>
                      <a:lnTo>
                        <a:pt x="0" y="2427826"/>
                      </a:lnTo>
                      <a:lnTo>
                        <a:pt x="41179" y="2427826"/>
                      </a:lnTo>
                      <a:lnTo>
                        <a:pt x="71165" y="2427826"/>
                      </a:lnTo>
                      <a:lnTo>
                        <a:pt x="112344" y="2427826"/>
                      </a:lnTo>
                      <a:lnTo>
                        <a:pt x="112344" y="0"/>
                      </a:lnTo>
                      <a:lnTo>
                        <a:pt x="71165" y="0"/>
                      </a:lnTo>
                      <a:lnTo>
                        <a:pt x="71165" y="1749725"/>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grpSp>
          <p:grpSp>
            <p:nvGrpSpPr>
              <p:cNvPr id="58" name="Graphic 17">
                <a:extLst>
                  <a:ext uri="{FF2B5EF4-FFF2-40B4-BE49-F238E27FC236}">
                    <a16:creationId xmlns:a16="http://schemas.microsoft.com/office/drawing/2014/main" id="{8E2B6910-7FAE-5F4D-7AC9-20B0FD5E1BB3}"/>
                  </a:ext>
                </a:extLst>
              </p:cNvPr>
              <p:cNvGrpSpPr/>
              <p:nvPr/>
            </p:nvGrpSpPr>
            <p:grpSpPr>
              <a:xfrm>
                <a:off x="12794513" y="4099945"/>
                <a:ext cx="1439696" cy="2758055"/>
                <a:chOff x="12371860" y="3090445"/>
                <a:chExt cx="1075543" cy="2431556"/>
              </a:xfrm>
              <a:solidFill>
                <a:srgbClr val="00E16D"/>
              </a:solidFill>
            </p:grpSpPr>
            <p:sp>
              <p:nvSpPr>
                <p:cNvPr id="72" name="Freeform 71">
                  <a:extLst>
                    <a:ext uri="{FF2B5EF4-FFF2-40B4-BE49-F238E27FC236}">
                      <a16:creationId xmlns:a16="http://schemas.microsoft.com/office/drawing/2014/main" id="{7F7E355C-C046-DCD0-29F7-50AEE6F0E6D1}"/>
                    </a:ext>
                  </a:extLst>
                </p:cNvPr>
                <p:cNvSpPr/>
                <p:nvPr/>
              </p:nvSpPr>
              <p:spPr>
                <a:xfrm>
                  <a:off x="12371860" y="3090445"/>
                  <a:ext cx="129778" cy="2431556"/>
                </a:xfrm>
                <a:custGeom>
                  <a:avLst/>
                  <a:gdLst>
                    <a:gd name="connsiteX0" fmla="*/ 94638 w 129778"/>
                    <a:gd name="connsiteY0" fmla="*/ 0 h 2431556"/>
                    <a:gd name="connsiteX1" fmla="*/ 59496 w 129778"/>
                    <a:gd name="connsiteY1" fmla="*/ 0 h 2431556"/>
                    <a:gd name="connsiteX2" fmla="*/ 59496 w 129778"/>
                    <a:gd name="connsiteY2" fmla="*/ 1753728 h 2431556"/>
                    <a:gd name="connsiteX3" fmla="*/ 40366 w 129778"/>
                    <a:gd name="connsiteY3" fmla="*/ 1753728 h 2431556"/>
                    <a:gd name="connsiteX4" fmla="*/ 40366 w 129778"/>
                    <a:gd name="connsiteY4" fmla="*/ 1775435 h 2431556"/>
                    <a:gd name="connsiteX5" fmla="*/ 0 w 129778"/>
                    <a:gd name="connsiteY5" fmla="*/ 1775435 h 2431556"/>
                    <a:gd name="connsiteX6" fmla="*/ 0 w 129778"/>
                    <a:gd name="connsiteY6" fmla="*/ 2431557 h 2431556"/>
                    <a:gd name="connsiteX7" fmla="*/ 40366 w 129778"/>
                    <a:gd name="connsiteY7" fmla="*/ 2431557 h 2431556"/>
                    <a:gd name="connsiteX8" fmla="*/ 59496 w 129778"/>
                    <a:gd name="connsiteY8" fmla="*/ 2431557 h 2431556"/>
                    <a:gd name="connsiteX9" fmla="*/ 67162 w 129778"/>
                    <a:gd name="connsiteY9" fmla="*/ 2431557 h 2431556"/>
                    <a:gd name="connsiteX10" fmla="*/ 94638 w 129778"/>
                    <a:gd name="connsiteY10" fmla="*/ 2431557 h 2431556"/>
                    <a:gd name="connsiteX11" fmla="*/ 129779 w 129778"/>
                    <a:gd name="connsiteY11" fmla="*/ 2431557 h 2431556"/>
                    <a:gd name="connsiteX12" fmla="*/ 129779 w 129778"/>
                    <a:gd name="connsiteY12" fmla="*/ 1591936 h 2431556"/>
                    <a:gd name="connsiteX13" fmla="*/ 94638 w 129778"/>
                    <a:gd name="connsiteY13" fmla="*/ 1591936 h 2431556"/>
                    <a:gd name="connsiteX14" fmla="*/ 94638 w 129778"/>
                    <a:gd name="connsiteY14" fmla="*/ 0 h 243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778" h="2431556">
                      <a:moveTo>
                        <a:pt x="94638" y="0"/>
                      </a:moveTo>
                      <a:lnTo>
                        <a:pt x="59496" y="0"/>
                      </a:lnTo>
                      <a:lnTo>
                        <a:pt x="59496" y="1753728"/>
                      </a:lnTo>
                      <a:lnTo>
                        <a:pt x="40366" y="1753728"/>
                      </a:lnTo>
                      <a:lnTo>
                        <a:pt x="40366" y="1775435"/>
                      </a:lnTo>
                      <a:lnTo>
                        <a:pt x="0" y="1775435"/>
                      </a:lnTo>
                      <a:lnTo>
                        <a:pt x="0" y="2431557"/>
                      </a:lnTo>
                      <a:lnTo>
                        <a:pt x="40366" y="2431557"/>
                      </a:lnTo>
                      <a:lnTo>
                        <a:pt x="59496" y="2431557"/>
                      </a:lnTo>
                      <a:lnTo>
                        <a:pt x="67162" y="2431557"/>
                      </a:lnTo>
                      <a:lnTo>
                        <a:pt x="94638" y="2431557"/>
                      </a:lnTo>
                      <a:lnTo>
                        <a:pt x="129779" y="2431557"/>
                      </a:lnTo>
                      <a:lnTo>
                        <a:pt x="129779" y="1591936"/>
                      </a:lnTo>
                      <a:lnTo>
                        <a:pt x="94638" y="1591936"/>
                      </a:lnTo>
                      <a:lnTo>
                        <a:pt x="94638" y="0"/>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73" name="Freeform 72">
                  <a:extLst>
                    <a:ext uri="{FF2B5EF4-FFF2-40B4-BE49-F238E27FC236}">
                      <a16:creationId xmlns:a16="http://schemas.microsoft.com/office/drawing/2014/main" id="{54AA0028-F82B-471F-9543-F0D1F316D665}"/>
                    </a:ext>
                  </a:extLst>
                </p:cNvPr>
                <p:cNvSpPr/>
                <p:nvPr/>
              </p:nvSpPr>
              <p:spPr>
                <a:xfrm>
                  <a:off x="13374272" y="5369639"/>
                  <a:ext cx="73132" cy="152362"/>
                </a:xfrm>
                <a:custGeom>
                  <a:avLst/>
                  <a:gdLst>
                    <a:gd name="connsiteX0" fmla="*/ 0 w 73132"/>
                    <a:gd name="connsiteY0" fmla="*/ 0 h 152362"/>
                    <a:gd name="connsiteX1" fmla="*/ 73132 w 73132"/>
                    <a:gd name="connsiteY1" fmla="*/ 0 h 152362"/>
                    <a:gd name="connsiteX2" fmla="*/ 73132 w 73132"/>
                    <a:gd name="connsiteY2" fmla="*/ 152362 h 152362"/>
                    <a:gd name="connsiteX3" fmla="*/ 0 w 73132"/>
                    <a:gd name="connsiteY3" fmla="*/ 152362 h 152362"/>
                  </a:gdLst>
                  <a:ahLst/>
                  <a:cxnLst>
                    <a:cxn ang="0">
                      <a:pos x="connsiteX0" y="connsiteY0"/>
                    </a:cxn>
                    <a:cxn ang="0">
                      <a:pos x="connsiteX1" y="connsiteY1"/>
                    </a:cxn>
                    <a:cxn ang="0">
                      <a:pos x="connsiteX2" y="connsiteY2"/>
                    </a:cxn>
                    <a:cxn ang="0">
                      <a:pos x="connsiteX3" y="connsiteY3"/>
                    </a:cxn>
                  </a:cxnLst>
                  <a:rect l="l" t="t" r="r" b="b"/>
                  <a:pathLst>
                    <a:path w="73132" h="152362">
                      <a:moveTo>
                        <a:pt x="0" y="0"/>
                      </a:moveTo>
                      <a:lnTo>
                        <a:pt x="73132" y="0"/>
                      </a:lnTo>
                      <a:lnTo>
                        <a:pt x="73132" y="152362"/>
                      </a:lnTo>
                      <a:lnTo>
                        <a:pt x="0" y="152362"/>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74" name="Freeform 73">
                  <a:extLst>
                    <a:ext uri="{FF2B5EF4-FFF2-40B4-BE49-F238E27FC236}">
                      <a16:creationId xmlns:a16="http://schemas.microsoft.com/office/drawing/2014/main" id="{D932BA1A-33EB-6636-118A-B0970B140560}"/>
                    </a:ext>
                  </a:extLst>
                </p:cNvPr>
                <p:cNvSpPr/>
                <p:nvPr/>
              </p:nvSpPr>
              <p:spPr>
                <a:xfrm>
                  <a:off x="12517378" y="3573378"/>
                  <a:ext cx="131949" cy="1948623"/>
                </a:xfrm>
                <a:custGeom>
                  <a:avLst/>
                  <a:gdLst>
                    <a:gd name="connsiteX0" fmla="*/ 97487 w 131949"/>
                    <a:gd name="connsiteY0" fmla="*/ 497247 h 1948623"/>
                    <a:gd name="connsiteX1" fmla="*/ 58682 w 131949"/>
                    <a:gd name="connsiteY1" fmla="*/ 497247 h 1948623"/>
                    <a:gd name="connsiteX2" fmla="*/ 58682 w 131949"/>
                    <a:gd name="connsiteY2" fmla="*/ 224066 h 1948623"/>
                    <a:gd name="connsiteX3" fmla="*/ 41315 w 131949"/>
                    <a:gd name="connsiteY3" fmla="*/ 224066 h 1948623"/>
                    <a:gd name="connsiteX4" fmla="*/ 41315 w 131949"/>
                    <a:gd name="connsiteY4" fmla="*/ 0 h 1948623"/>
                    <a:gd name="connsiteX5" fmla="*/ 23948 w 131949"/>
                    <a:gd name="connsiteY5" fmla="*/ 0 h 1948623"/>
                    <a:gd name="connsiteX6" fmla="*/ 23948 w 131949"/>
                    <a:gd name="connsiteY6" fmla="*/ 1796261 h 1948623"/>
                    <a:gd name="connsiteX7" fmla="*/ 23948 w 131949"/>
                    <a:gd name="connsiteY7" fmla="*/ 1908125 h 1948623"/>
                    <a:gd name="connsiteX8" fmla="*/ 0 w 131949"/>
                    <a:gd name="connsiteY8" fmla="*/ 1908125 h 1948623"/>
                    <a:gd name="connsiteX9" fmla="*/ 0 w 131949"/>
                    <a:gd name="connsiteY9" fmla="*/ 1948624 h 1948623"/>
                    <a:gd name="connsiteX10" fmla="*/ 23948 w 131949"/>
                    <a:gd name="connsiteY10" fmla="*/ 1948624 h 1948623"/>
                    <a:gd name="connsiteX11" fmla="*/ 41315 w 131949"/>
                    <a:gd name="connsiteY11" fmla="*/ 1948624 h 1948623"/>
                    <a:gd name="connsiteX12" fmla="*/ 58682 w 131949"/>
                    <a:gd name="connsiteY12" fmla="*/ 1948624 h 1948623"/>
                    <a:gd name="connsiteX13" fmla="*/ 97487 w 131949"/>
                    <a:gd name="connsiteY13" fmla="*/ 1948624 h 1948623"/>
                    <a:gd name="connsiteX14" fmla="*/ 131949 w 131949"/>
                    <a:gd name="connsiteY14" fmla="*/ 1948624 h 1948623"/>
                    <a:gd name="connsiteX15" fmla="*/ 131949 w 131949"/>
                    <a:gd name="connsiteY15" fmla="*/ 1908125 h 1948623"/>
                    <a:gd name="connsiteX16" fmla="*/ 131949 w 131949"/>
                    <a:gd name="connsiteY16" fmla="*/ 1796261 h 1948623"/>
                    <a:gd name="connsiteX17" fmla="*/ 97487 w 131949"/>
                    <a:gd name="connsiteY17" fmla="*/ 1796261 h 1948623"/>
                    <a:gd name="connsiteX18" fmla="*/ 97487 w 131949"/>
                    <a:gd name="connsiteY18" fmla="*/ 497247 h 194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949" h="1948623">
                      <a:moveTo>
                        <a:pt x="97487" y="497247"/>
                      </a:moveTo>
                      <a:lnTo>
                        <a:pt x="58682" y="497247"/>
                      </a:lnTo>
                      <a:lnTo>
                        <a:pt x="58682" y="224066"/>
                      </a:lnTo>
                      <a:lnTo>
                        <a:pt x="41315" y="224066"/>
                      </a:lnTo>
                      <a:lnTo>
                        <a:pt x="41315" y="0"/>
                      </a:lnTo>
                      <a:lnTo>
                        <a:pt x="23948" y="0"/>
                      </a:lnTo>
                      <a:lnTo>
                        <a:pt x="23948" y="1796261"/>
                      </a:lnTo>
                      <a:lnTo>
                        <a:pt x="23948" y="1908125"/>
                      </a:lnTo>
                      <a:lnTo>
                        <a:pt x="0" y="1908125"/>
                      </a:lnTo>
                      <a:lnTo>
                        <a:pt x="0" y="1948624"/>
                      </a:lnTo>
                      <a:lnTo>
                        <a:pt x="23948" y="1948624"/>
                      </a:lnTo>
                      <a:lnTo>
                        <a:pt x="41315" y="1948624"/>
                      </a:lnTo>
                      <a:lnTo>
                        <a:pt x="58682" y="1948624"/>
                      </a:lnTo>
                      <a:lnTo>
                        <a:pt x="97487" y="1948624"/>
                      </a:lnTo>
                      <a:lnTo>
                        <a:pt x="131949" y="1948624"/>
                      </a:lnTo>
                      <a:lnTo>
                        <a:pt x="131949" y="1908125"/>
                      </a:lnTo>
                      <a:lnTo>
                        <a:pt x="131949" y="1796261"/>
                      </a:lnTo>
                      <a:lnTo>
                        <a:pt x="97487" y="1796261"/>
                      </a:lnTo>
                      <a:lnTo>
                        <a:pt x="97487" y="497247"/>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75" name="Freeform 74">
                  <a:extLst>
                    <a:ext uri="{FF2B5EF4-FFF2-40B4-BE49-F238E27FC236}">
                      <a16:creationId xmlns:a16="http://schemas.microsoft.com/office/drawing/2014/main" id="{FDE3DCCA-6982-F525-76CE-31D687309FFD}"/>
                    </a:ext>
                  </a:extLst>
                </p:cNvPr>
                <p:cNvSpPr/>
                <p:nvPr/>
              </p:nvSpPr>
              <p:spPr>
                <a:xfrm>
                  <a:off x="12670901" y="4253310"/>
                  <a:ext cx="46402" cy="1268623"/>
                </a:xfrm>
                <a:custGeom>
                  <a:avLst/>
                  <a:gdLst>
                    <a:gd name="connsiteX0" fmla="*/ 0 w 46402"/>
                    <a:gd name="connsiteY0" fmla="*/ 0 h 1268623"/>
                    <a:gd name="connsiteX1" fmla="*/ 46403 w 46402"/>
                    <a:gd name="connsiteY1" fmla="*/ 0 h 1268623"/>
                    <a:gd name="connsiteX2" fmla="*/ 46403 w 46402"/>
                    <a:gd name="connsiteY2" fmla="*/ 1268624 h 1268623"/>
                    <a:gd name="connsiteX3" fmla="*/ 0 w 46402"/>
                    <a:gd name="connsiteY3" fmla="*/ 1268624 h 1268623"/>
                  </a:gdLst>
                  <a:ahLst/>
                  <a:cxnLst>
                    <a:cxn ang="0">
                      <a:pos x="connsiteX0" y="connsiteY0"/>
                    </a:cxn>
                    <a:cxn ang="0">
                      <a:pos x="connsiteX1" y="connsiteY1"/>
                    </a:cxn>
                    <a:cxn ang="0">
                      <a:pos x="connsiteX2" y="connsiteY2"/>
                    </a:cxn>
                    <a:cxn ang="0">
                      <a:pos x="connsiteX3" y="connsiteY3"/>
                    </a:cxn>
                  </a:cxnLst>
                  <a:rect l="l" t="t" r="r" b="b"/>
                  <a:pathLst>
                    <a:path w="46402" h="1268623">
                      <a:moveTo>
                        <a:pt x="0" y="0"/>
                      </a:moveTo>
                      <a:lnTo>
                        <a:pt x="46403" y="0"/>
                      </a:lnTo>
                      <a:lnTo>
                        <a:pt x="46403" y="1268624"/>
                      </a:lnTo>
                      <a:lnTo>
                        <a:pt x="0" y="1268624"/>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grpSp>
          <p:grpSp>
            <p:nvGrpSpPr>
              <p:cNvPr id="59" name="Graphic 17">
                <a:extLst>
                  <a:ext uri="{FF2B5EF4-FFF2-40B4-BE49-F238E27FC236}">
                    <a16:creationId xmlns:a16="http://schemas.microsoft.com/office/drawing/2014/main" id="{1D08607D-0800-7540-3007-BDECA3B6DE27}"/>
                  </a:ext>
                </a:extLst>
              </p:cNvPr>
              <p:cNvGrpSpPr/>
              <p:nvPr/>
            </p:nvGrpSpPr>
            <p:grpSpPr>
              <a:xfrm>
                <a:off x="7507755" y="4098867"/>
                <a:ext cx="1438878" cy="2759133"/>
                <a:chOff x="8422321" y="3089495"/>
                <a:chExt cx="1074932" cy="2432506"/>
              </a:xfrm>
              <a:solidFill>
                <a:srgbClr val="00D96D"/>
              </a:solidFill>
            </p:grpSpPr>
            <p:sp>
              <p:nvSpPr>
                <p:cNvPr id="68" name="Freeform 67">
                  <a:extLst>
                    <a:ext uri="{FF2B5EF4-FFF2-40B4-BE49-F238E27FC236}">
                      <a16:creationId xmlns:a16="http://schemas.microsoft.com/office/drawing/2014/main" id="{B88CDA76-B6FC-8D14-BCF7-8AF7180B9E04}"/>
                    </a:ext>
                  </a:extLst>
                </p:cNvPr>
                <p:cNvSpPr/>
                <p:nvPr/>
              </p:nvSpPr>
              <p:spPr>
                <a:xfrm>
                  <a:off x="9426157" y="5366722"/>
                  <a:ext cx="71096" cy="155279"/>
                </a:xfrm>
                <a:custGeom>
                  <a:avLst/>
                  <a:gdLst>
                    <a:gd name="connsiteX0" fmla="*/ 0 w 71096"/>
                    <a:gd name="connsiteY0" fmla="*/ 0 h 155279"/>
                    <a:gd name="connsiteX1" fmla="*/ 71097 w 71096"/>
                    <a:gd name="connsiteY1" fmla="*/ 0 h 155279"/>
                    <a:gd name="connsiteX2" fmla="*/ 71097 w 71096"/>
                    <a:gd name="connsiteY2" fmla="*/ 155279 h 155279"/>
                    <a:gd name="connsiteX3" fmla="*/ 0 w 71096"/>
                    <a:gd name="connsiteY3" fmla="*/ 155279 h 155279"/>
                  </a:gdLst>
                  <a:ahLst/>
                  <a:cxnLst>
                    <a:cxn ang="0">
                      <a:pos x="connsiteX0" y="connsiteY0"/>
                    </a:cxn>
                    <a:cxn ang="0">
                      <a:pos x="connsiteX1" y="connsiteY1"/>
                    </a:cxn>
                    <a:cxn ang="0">
                      <a:pos x="connsiteX2" y="connsiteY2"/>
                    </a:cxn>
                    <a:cxn ang="0">
                      <a:pos x="connsiteX3" y="connsiteY3"/>
                    </a:cxn>
                  </a:cxnLst>
                  <a:rect l="l" t="t" r="r" b="b"/>
                  <a:pathLst>
                    <a:path w="71096" h="155279">
                      <a:moveTo>
                        <a:pt x="0" y="0"/>
                      </a:moveTo>
                      <a:lnTo>
                        <a:pt x="71097" y="0"/>
                      </a:lnTo>
                      <a:lnTo>
                        <a:pt x="71097" y="155279"/>
                      </a:lnTo>
                      <a:lnTo>
                        <a:pt x="0" y="155279"/>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69" name="Freeform 68">
                  <a:extLst>
                    <a:ext uri="{FF2B5EF4-FFF2-40B4-BE49-F238E27FC236}">
                      <a16:creationId xmlns:a16="http://schemas.microsoft.com/office/drawing/2014/main" id="{B53EB723-BB53-84A5-6C1B-911D5D6C21B2}"/>
                    </a:ext>
                  </a:extLst>
                </p:cNvPr>
                <p:cNvSpPr/>
                <p:nvPr/>
              </p:nvSpPr>
              <p:spPr>
                <a:xfrm>
                  <a:off x="8422321" y="3089495"/>
                  <a:ext cx="113429" cy="2432506"/>
                </a:xfrm>
                <a:custGeom>
                  <a:avLst/>
                  <a:gdLst>
                    <a:gd name="connsiteX0" fmla="*/ 72657 w 113429"/>
                    <a:gd name="connsiteY0" fmla="*/ 1739685 h 2432506"/>
                    <a:gd name="connsiteX1" fmla="*/ 33513 w 113429"/>
                    <a:gd name="connsiteY1" fmla="*/ 1739685 h 2432506"/>
                    <a:gd name="connsiteX2" fmla="*/ 33513 w 113429"/>
                    <a:gd name="connsiteY2" fmla="*/ 1754202 h 2432506"/>
                    <a:gd name="connsiteX3" fmla="*/ 0 w 113429"/>
                    <a:gd name="connsiteY3" fmla="*/ 1754202 h 2432506"/>
                    <a:gd name="connsiteX4" fmla="*/ 0 w 113429"/>
                    <a:gd name="connsiteY4" fmla="*/ 2432507 h 2432506"/>
                    <a:gd name="connsiteX5" fmla="*/ 33513 w 113429"/>
                    <a:gd name="connsiteY5" fmla="*/ 2432507 h 2432506"/>
                    <a:gd name="connsiteX6" fmla="*/ 72657 w 113429"/>
                    <a:gd name="connsiteY6" fmla="*/ 2432507 h 2432506"/>
                    <a:gd name="connsiteX7" fmla="*/ 113429 w 113429"/>
                    <a:gd name="connsiteY7" fmla="*/ 2432507 h 2432506"/>
                    <a:gd name="connsiteX8" fmla="*/ 113429 w 113429"/>
                    <a:gd name="connsiteY8" fmla="*/ 0 h 2432506"/>
                    <a:gd name="connsiteX9" fmla="*/ 72657 w 113429"/>
                    <a:gd name="connsiteY9" fmla="*/ 0 h 2432506"/>
                    <a:gd name="connsiteX10" fmla="*/ 72657 w 113429"/>
                    <a:gd name="connsiteY10" fmla="*/ 1739685 h 243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29" h="2432506">
                      <a:moveTo>
                        <a:pt x="72657" y="1739685"/>
                      </a:moveTo>
                      <a:lnTo>
                        <a:pt x="33513" y="1739685"/>
                      </a:lnTo>
                      <a:lnTo>
                        <a:pt x="33513" y="1754202"/>
                      </a:lnTo>
                      <a:lnTo>
                        <a:pt x="0" y="1754202"/>
                      </a:lnTo>
                      <a:lnTo>
                        <a:pt x="0" y="2432507"/>
                      </a:lnTo>
                      <a:lnTo>
                        <a:pt x="33513" y="2432507"/>
                      </a:lnTo>
                      <a:lnTo>
                        <a:pt x="72657" y="2432507"/>
                      </a:lnTo>
                      <a:lnTo>
                        <a:pt x="113429" y="2432507"/>
                      </a:lnTo>
                      <a:lnTo>
                        <a:pt x="113429" y="0"/>
                      </a:lnTo>
                      <a:lnTo>
                        <a:pt x="72657" y="0"/>
                      </a:lnTo>
                      <a:lnTo>
                        <a:pt x="72657" y="1739685"/>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70" name="Freeform 69">
                  <a:extLst>
                    <a:ext uri="{FF2B5EF4-FFF2-40B4-BE49-F238E27FC236}">
                      <a16:creationId xmlns:a16="http://schemas.microsoft.com/office/drawing/2014/main" id="{7E547083-CD0A-74A7-E178-EC4B06EF6F2C}"/>
                    </a:ext>
                  </a:extLst>
                </p:cNvPr>
                <p:cNvSpPr/>
                <p:nvPr/>
              </p:nvSpPr>
              <p:spPr>
                <a:xfrm>
                  <a:off x="8565939" y="3570189"/>
                  <a:ext cx="129575" cy="1951811"/>
                </a:xfrm>
                <a:custGeom>
                  <a:avLst/>
                  <a:gdLst>
                    <a:gd name="connsiteX0" fmla="*/ 88803 w 129575"/>
                    <a:gd name="connsiteY0" fmla="*/ 507558 h 1951811"/>
                    <a:gd name="connsiteX1" fmla="*/ 61192 w 129575"/>
                    <a:gd name="connsiteY1" fmla="*/ 507558 h 1951811"/>
                    <a:gd name="connsiteX2" fmla="*/ 61192 w 129575"/>
                    <a:gd name="connsiteY2" fmla="*/ 233496 h 1951811"/>
                    <a:gd name="connsiteX3" fmla="*/ 40840 w 129575"/>
                    <a:gd name="connsiteY3" fmla="*/ 233496 h 1951811"/>
                    <a:gd name="connsiteX4" fmla="*/ 40840 w 129575"/>
                    <a:gd name="connsiteY4" fmla="*/ 0 h 1951811"/>
                    <a:gd name="connsiteX5" fmla="*/ 0 w 129575"/>
                    <a:gd name="connsiteY5" fmla="*/ 0 h 1951811"/>
                    <a:gd name="connsiteX6" fmla="*/ 0 w 129575"/>
                    <a:gd name="connsiteY6" fmla="*/ 1951812 h 1951811"/>
                    <a:gd name="connsiteX7" fmla="*/ 20420 w 129575"/>
                    <a:gd name="connsiteY7" fmla="*/ 1951812 h 1951811"/>
                    <a:gd name="connsiteX8" fmla="*/ 40840 w 129575"/>
                    <a:gd name="connsiteY8" fmla="*/ 1951812 h 1951811"/>
                    <a:gd name="connsiteX9" fmla="*/ 48031 w 129575"/>
                    <a:gd name="connsiteY9" fmla="*/ 1951812 h 1951811"/>
                    <a:gd name="connsiteX10" fmla="*/ 61192 w 129575"/>
                    <a:gd name="connsiteY10" fmla="*/ 1951812 h 1951811"/>
                    <a:gd name="connsiteX11" fmla="*/ 88803 w 129575"/>
                    <a:gd name="connsiteY11" fmla="*/ 1951812 h 1951811"/>
                    <a:gd name="connsiteX12" fmla="*/ 129575 w 129575"/>
                    <a:gd name="connsiteY12" fmla="*/ 1951812 h 1951811"/>
                    <a:gd name="connsiteX13" fmla="*/ 129575 w 129575"/>
                    <a:gd name="connsiteY13" fmla="*/ 1780048 h 1951811"/>
                    <a:gd name="connsiteX14" fmla="*/ 88803 w 129575"/>
                    <a:gd name="connsiteY14" fmla="*/ 1780048 h 1951811"/>
                    <a:gd name="connsiteX15" fmla="*/ 88803 w 129575"/>
                    <a:gd name="connsiteY15" fmla="*/ 507558 h 195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575" h="1951811">
                      <a:moveTo>
                        <a:pt x="88803" y="507558"/>
                      </a:moveTo>
                      <a:lnTo>
                        <a:pt x="61192" y="507558"/>
                      </a:lnTo>
                      <a:lnTo>
                        <a:pt x="61192" y="233496"/>
                      </a:lnTo>
                      <a:lnTo>
                        <a:pt x="40840" y="233496"/>
                      </a:lnTo>
                      <a:lnTo>
                        <a:pt x="40840" y="0"/>
                      </a:lnTo>
                      <a:lnTo>
                        <a:pt x="0" y="0"/>
                      </a:lnTo>
                      <a:lnTo>
                        <a:pt x="0" y="1951812"/>
                      </a:lnTo>
                      <a:lnTo>
                        <a:pt x="20420" y="1951812"/>
                      </a:lnTo>
                      <a:lnTo>
                        <a:pt x="40840" y="1951812"/>
                      </a:lnTo>
                      <a:lnTo>
                        <a:pt x="48031" y="1951812"/>
                      </a:lnTo>
                      <a:lnTo>
                        <a:pt x="61192" y="1951812"/>
                      </a:lnTo>
                      <a:lnTo>
                        <a:pt x="88803" y="1951812"/>
                      </a:lnTo>
                      <a:lnTo>
                        <a:pt x="129575" y="1951812"/>
                      </a:lnTo>
                      <a:lnTo>
                        <a:pt x="129575" y="1780048"/>
                      </a:lnTo>
                      <a:lnTo>
                        <a:pt x="88803" y="1780048"/>
                      </a:lnTo>
                      <a:lnTo>
                        <a:pt x="88803" y="507558"/>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71" name="Freeform 70">
                  <a:extLst>
                    <a:ext uri="{FF2B5EF4-FFF2-40B4-BE49-F238E27FC236}">
                      <a16:creationId xmlns:a16="http://schemas.microsoft.com/office/drawing/2014/main" id="{85E37D4A-5C80-8DCD-060D-5412ADD9F88D}"/>
                    </a:ext>
                  </a:extLst>
                </p:cNvPr>
                <p:cNvSpPr/>
                <p:nvPr/>
              </p:nvSpPr>
              <p:spPr>
                <a:xfrm>
                  <a:off x="8718105" y="4255074"/>
                  <a:ext cx="40772" cy="1266927"/>
                </a:xfrm>
                <a:custGeom>
                  <a:avLst/>
                  <a:gdLst>
                    <a:gd name="connsiteX0" fmla="*/ 0 w 40772"/>
                    <a:gd name="connsiteY0" fmla="*/ 0 h 1266927"/>
                    <a:gd name="connsiteX1" fmla="*/ 40772 w 40772"/>
                    <a:gd name="connsiteY1" fmla="*/ 0 h 1266927"/>
                    <a:gd name="connsiteX2" fmla="*/ 40772 w 40772"/>
                    <a:gd name="connsiteY2" fmla="*/ 1266928 h 1266927"/>
                    <a:gd name="connsiteX3" fmla="*/ 0 w 40772"/>
                    <a:gd name="connsiteY3" fmla="*/ 1266928 h 1266927"/>
                  </a:gdLst>
                  <a:ahLst/>
                  <a:cxnLst>
                    <a:cxn ang="0">
                      <a:pos x="connsiteX0" y="connsiteY0"/>
                    </a:cxn>
                    <a:cxn ang="0">
                      <a:pos x="connsiteX1" y="connsiteY1"/>
                    </a:cxn>
                    <a:cxn ang="0">
                      <a:pos x="connsiteX2" y="connsiteY2"/>
                    </a:cxn>
                    <a:cxn ang="0">
                      <a:pos x="connsiteX3" y="connsiteY3"/>
                    </a:cxn>
                  </a:cxnLst>
                  <a:rect l="l" t="t" r="r" b="b"/>
                  <a:pathLst>
                    <a:path w="40772" h="1266927">
                      <a:moveTo>
                        <a:pt x="0" y="0"/>
                      </a:moveTo>
                      <a:lnTo>
                        <a:pt x="40772" y="0"/>
                      </a:lnTo>
                      <a:lnTo>
                        <a:pt x="40772" y="1266928"/>
                      </a:lnTo>
                      <a:lnTo>
                        <a:pt x="0" y="1266928"/>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grpSp>
          <p:grpSp>
            <p:nvGrpSpPr>
              <p:cNvPr id="60" name="Graphic 17">
                <a:extLst>
                  <a:ext uri="{FF2B5EF4-FFF2-40B4-BE49-F238E27FC236}">
                    <a16:creationId xmlns:a16="http://schemas.microsoft.com/office/drawing/2014/main" id="{00584983-BF74-1FA0-691A-6AA7AE7C1DC0}"/>
                  </a:ext>
                </a:extLst>
              </p:cNvPr>
              <p:cNvGrpSpPr/>
              <p:nvPr/>
            </p:nvGrpSpPr>
            <p:grpSpPr>
              <a:xfrm>
                <a:off x="18085359" y="4104946"/>
                <a:ext cx="499543" cy="2753054"/>
                <a:chOff x="16324452" y="3094854"/>
                <a:chExt cx="373190" cy="2427147"/>
              </a:xfrm>
              <a:solidFill>
                <a:srgbClr val="00E16D"/>
              </a:solidFill>
            </p:grpSpPr>
            <p:sp>
              <p:nvSpPr>
                <p:cNvPr id="66" name="Freeform 65">
                  <a:extLst>
                    <a:ext uri="{FF2B5EF4-FFF2-40B4-BE49-F238E27FC236}">
                      <a16:creationId xmlns:a16="http://schemas.microsoft.com/office/drawing/2014/main" id="{4509137A-6444-A30B-B84D-2323BC9A8D35}"/>
                    </a:ext>
                  </a:extLst>
                </p:cNvPr>
                <p:cNvSpPr/>
                <p:nvPr/>
              </p:nvSpPr>
              <p:spPr>
                <a:xfrm>
                  <a:off x="16324452" y="3094854"/>
                  <a:ext cx="124148" cy="2427147"/>
                </a:xfrm>
                <a:custGeom>
                  <a:avLst/>
                  <a:gdLst>
                    <a:gd name="connsiteX0" fmla="*/ 77678 w 124148"/>
                    <a:gd name="connsiteY0" fmla="*/ 1750335 h 2427147"/>
                    <a:gd name="connsiteX1" fmla="*/ 35074 w 124148"/>
                    <a:gd name="connsiteY1" fmla="*/ 1750335 h 2427147"/>
                    <a:gd name="connsiteX2" fmla="*/ 35074 w 124148"/>
                    <a:gd name="connsiteY2" fmla="*/ 1775842 h 2427147"/>
                    <a:gd name="connsiteX3" fmla="*/ 0 w 124148"/>
                    <a:gd name="connsiteY3" fmla="*/ 1775842 h 2427147"/>
                    <a:gd name="connsiteX4" fmla="*/ 0 w 124148"/>
                    <a:gd name="connsiteY4" fmla="*/ 2427147 h 2427147"/>
                    <a:gd name="connsiteX5" fmla="*/ 35074 w 124148"/>
                    <a:gd name="connsiteY5" fmla="*/ 2427147 h 2427147"/>
                    <a:gd name="connsiteX6" fmla="*/ 59360 w 124148"/>
                    <a:gd name="connsiteY6" fmla="*/ 2427147 h 2427147"/>
                    <a:gd name="connsiteX7" fmla="*/ 77678 w 124148"/>
                    <a:gd name="connsiteY7" fmla="*/ 2427147 h 2427147"/>
                    <a:gd name="connsiteX8" fmla="*/ 94434 w 124148"/>
                    <a:gd name="connsiteY8" fmla="*/ 2427147 h 2427147"/>
                    <a:gd name="connsiteX9" fmla="*/ 124148 w 124148"/>
                    <a:gd name="connsiteY9" fmla="*/ 2427147 h 2427147"/>
                    <a:gd name="connsiteX10" fmla="*/ 124148 w 124148"/>
                    <a:gd name="connsiteY10" fmla="*/ 0 h 2427147"/>
                    <a:gd name="connsiteX11" fmla="*/ 77678 w 124148"/>
                    <a:gd name="connsiteY11" fmla="*/ 0 h 2427147"/>
                    <a:gd name="connsiteX12" fmla="*/ 77678 w 124148"/>
                    <a:gd name="connsiteY12" fmla="*/ 1750335 h 24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48" h="2427147">
                      <a:moveTo>
                        <a:pt x="77678" y="1750335"/>
                      </a:moveTo>
                      <a:lnTo>
                        <a:pt x="35074" y="1750335"/>
                      </a:lnTo>
                      <a:lnTo>
                        <a:pt x="35074" y="1775842"/>
                      </a:lnTo>
                      <a:lnTo>
                        <a:pt x="0" y="1775842"/>
                      </a:lnTo>
                      <a:lnTo>
                        <a:pt x="0" y="2427147"/>
                      </a:lnTo>
                      <a:lnTo>
                        <a:pt x="35074" y="2427147"/>
                      </a:lnTo>
                      <a:lnTo>
                        <a:pt x="59360" y="2427147"/>
                      </a:lnTo>
                      <a:lnTo>
                        <a:pt x="77678" y="2427147"/>
                      </a:lnTo>
                      <a:lnTo>
                        <a:pt x="94434" y="2427147"/>
                      </a:lnTo>
                      <a:lnTo>
                        <a:pt x="124148" y="2427147"/>
                      </a:lnTo>
                      <a:lnTo>
                        <a:pt x="124148" y="0"/>
                      </a:lnTo>
                      <a:lnTo>
                        <a:pt x="77678" y="0"/>
                      </a:lnTo>
                      <a:lnTo>
                        <a:pt x="77678" y="1750335"/>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67" name="Freeform 66">
                  <a:extLst>
                    <a:ext uri="{FF2B5EF4-FFF2-40B4-BE49-F238E27FC236}">
                      <a16:creationId xmlns:a16="http://schemas.microsoft.com/office/drawing/2014/main" id="{F982F821-4C8D-49AE-8F2A-9A9DF358B697}"/>
                    </a:ext>
                  </a:extLst>
                </p:cNvPr>
                <p:cNvSpPr/>
                <p:nvPr/>
              </p:nvSpPr>
              <p:spPr>
                <a:xfrm>
                  <a:off x="16470989" y="3568222"/>
                  <a:ext cx="226654" cy="1953779"/>
                </a:xfrm>
                <a:custGeom>
                  <a:avLst/>
                  <a:gdLst>
                    <a:gd name="connsiteX0" fmla="*/ 178895 w 226654"/>
                    <a:gd name="connsiteY0" fmla="*/ 688480 h 1953779"/>
                    <a:gd name="connsiteX1" fmla="*/ 178895 w 226654"/>
                    <a:gd name="connsiteY1" fmla="*/ 1551301 h 1953779"/>
                    <a:gd name="connsiteX2" fmla="*/ 162410 w 226654"/>
                    <a:gd name="connsiteY2" fmla="*/ 1551301 h 1953779"/>
                    <a:gd name="connsiteX3" fmla="*/ 162410 w 226654"/>
                    <a:gd name="connsiteY3" fmla="*/ 1889537 h 1953779"/>
                    <a:gd name="connsiteX4" fmla="*/ 139208 w 226654"/>
                    <a:gd name="connsiteY4" fmla="*/ 1889537 h 1953779"/>
                    <a:gd name="connsiteX5" fmla="*/ 139208 w 226654"/>
                    <a:gd name="connsiteY5" fmla="*/ 1794633 h 1953779"/>
                    <a:gd name="connsiteX6" fmla="*/ 92805 w 226654"/>
                    <a:gd name="connsiteY6" fmla="*/ 1794633 h 1953779"/>
                    <a:gd name="connsiteX7" fmla="*/ 92805 w 226654"/>
                    <a:gd name="connsiteY7" fmla="*/ 479541 h 1953779"/>
                    <a:gd name="connsiteX8" fmla="*/ 69604 w 226654"/>
                    <a:gd name="connsiteY8" fmla="*/ 479541 h 1953779"/>
                    <a:gd name="connsiteX9" fmla="*/ 69604 w 226654"/>
                    <a:gd name="connsiteY9" fmla="*/ 232546 h 1953779"/>
                    <a:gd name="connsiteX10" fmla="*/ 46403 w 226654"/>
                    <a:gd name="connsiteY10" fmla="*/ 232546 h 1953779"/>
                    <a:gd name="connsiteX11" fmla="*/ 46403 w 226654"/>
                    <a:gd name="connsiteY11" fmla="*/ 0 h 1953779"/>
                    <a:gd name="connsiteX12" fmla="*/ 0 w 226654"/>
                    <a:gd name="connsiteY12" fmla="*/ 0 h 1953779"/>
                    <a:gd name="connsiteX13" fmla="*/ 0 w 226654"/>
                    <a:gd name="connsiteY13" fmla="*/ 1953779 h 1953779"/>
                    <a:gd name="connsiteX14" fmla="*/ 23201 w 226654"/>
                    <a:gd name="connsiteY14" fmla="*/ 1953779 h 1953779"/>
                    <a:gd name="connsiteX15" fmla="*/ 46403 w 226654"/>
                    <a:gd name="connsiteY15" fmla="*/ 1953779 h 1953779"/>
                    <a:gd name="connsiteX16" fmla="*/ 69604 w 226654"/>
                    <a:gd name="connsiteY16" fmla="*/ 1953779 h 1953779"/>
                    <a:gd name="connsiteX17" fmla="*/ 92805 w 226654"/>
                    <a:gd name="connsiteY17" fmla="*/ 1953779 h 1953779"/>
                    <a:gd name="connsiteX18" fmla="*/ 139208 w 226654"/>
                    <a:gd name="connsiteY18" fmla="*/ 1953779 h 1953779"/>
                    <a:gd name="connsiteX19" fmla="*/ 162410 w 226654"/>
                    <a:gd name="connsiteY19" fmla="*/ 1953779 h 1953779"/>
                    <a:gd name="connsiteX20" fmla="*/ 178895 w 226654"/>
                    <a:gd name="connsiteY20" fmla="*/ 1953779 h 1953779"/>
                    <a:gd name="connsiteX21" fmla="*/ 185679 w 226654"/>
                    <a:gd name="connsiteY21" fmla="*/ 1953779 h 1953779"/>
                    <a:gd name="connsiteX22" fmla="*/ 226655 w 226654"/>
                    <a:gd name="connsiteY22" fmla="*/ 1953779 h 1953779"/>
                    <a:gd name="connsiteX23" fmla="*/ 226655 w 226654"/>
                    <a:gd name="connsiteY23" fmla="*/ 1551301 h 1953779"/>
                    <a:gd name="connsiteX24" fmla="*/ 226655 w 226654"/>
                    <a:gd name="connsiteY24" fmla="*/ 688480 h 1953779"/>
                    <a:gd name="connsiteX25" fmla="*/ 178895 w 226654"/>
                    <a:gd name="connsiteY25" fmla="*/ 688480 h 195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6654" h="1953779">
                      <a:moveTo>
                        <a:pt x="178895" y="688480"/>
                      </a:moveTo>
                      <a:lnTo>
                        <a:pt x="178895" y="1551301"/>
                      </a:lnTo>
                      <a:lnTo>
                        <a:pt x="162410" y="1551301"/>
                      </a:lnTo>
                      <a:lnTo>
                        <a:pt x="162410" y="1889537"/>
                      </a:lnTo>
                      <a:lnTo>
                        <a:pt x="139208" y="1889537"/>
                      </a:lnTo>
                      <a:lnTo>
                        <a:pt x="139208" y="1794633"/>
                      </a:lnTo>
                      <a:lnTo>
                        <a:pt x="92805" y="1794633"/>
                      </a:lnTo>
                      <a:lnTo>
                        <a:pt x="92805" y="479541"/>
                      </a:lnTo>
                      <a:lnTo>
                        <a:pt x="69604" y="479541"/>
                      </a:lnTo>
                      <a:lnTo>
                        <a:pt x="69604" y="232546"/>
                      </a:lnTo>
                      <a:lnTo>
                        <a:pt x="46403" y="232546"/>
                      </a:lnTo>
                      <a:lnTo>
                        <a:pt x="46403" y="0"/>
                      </a:lnTo>
                      <a:lnTo>
                        <a:pt x="0" y="0"/>
                      </a:lnTo>
                      <a:lnTo>
                        <a:pt x="0" y="1953779"/>
                      </a:lnTo>
                      <a:lnTo>
                        <a:pt x="23201" y="1953779"/>
                      </a:lnTo>
                      <a:lnTo>
                        <a:pt x="46403" y="1953779"/>
                      </a:lnTo>
                      <a:lnTo>
                        <a:pt x="69604" y="1953779"/>
                      </a:lnTo>
                      <a:lnTo>
                        <a:pt x="92805" y="1953779"/>
                      </a:lnTo>
                      <a:lnTo>
                        <a:pt x="139208" y="1953779"/>
                      </a:lnTo>
                      <a:lnTo>
                        <a:pt x="162410" y="1953779"/>
                      </a:lnTo>
                      <a:lnTo>
                        <a:pt x="178895" y="1953779"/>
                      </a:lnTo>
                      <a:lnTo>
                        <a:pt x="185679" y="1953779"/>
                      </a:lnTo>
                      <a:lnTo>
                        <a:pt x="226655" y="1953779"/>
                      </a:lnTo>
                      <a:lnTo>
                        <a:pt x="226655" y="1551301"/>
                      </a:lnTo>
                      <a:lnTo>
                        <a:pt x="226655" y="688480"/>
                      </a:lnTo>
                      <a:lnTo>
                        <a:pt x="178895" y="688480"/>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grpSp>
          <p:grpSp>
            <p:nvGrpSpPr>
              <p:cNvPr id="61" name="Graphic 17">
                <a:extLst>
                  <a:ext uri="{FF2B5EF4-FFF2-40B4-BE49-F238E27FC236}">
                    <a16:creationId xmlns:a16="http://schemas.microsoft.com/office/drawing/2014/main" id="{9F2C8BEF-1AEF-8E1A-1F34-407730281E0A}"/>
                  </a:ext>
                </a:extLst>
              </p:cNvPr>
              <p:cNvGrpSpPr/>
              <p:nvPr/>
            </p:nvGrpSpPr>
            <p:grpSpPr>
              <a:xfrm>
                <a:off x="17023703" y="5906870"/>
                <a:ext cx="281781" cy="951130"/>
                <a:chOff x="15531329" y="4683466"/>
                <a:chExt cx="210508" cy="838535"/>
              </a:xfrm>
              <a:solidFill>
                <a:srgbClr val="00E16D"/>
              </a:solidFill>
            </p:grpSpPr>
            <p:sp>
              <p:nvSpPr>
                <p:cNvPr id="64" name="Freeform 63">
                  <a:extLst>
                    <a:ext uri="{FF2B5EF4-FFF2-40B4-BE49-F238E27FC236}">
                      <a16:creationId xmlns:a16="http://schemas.microsoft.com/office/drawing/2014/main" id="{A78E6EBF-4A9A-94DB-FB0D-D68BE418B0F6}"/>
                    </a:ext>
                  </a:extLst>
                </p:cNvPr>
                <p:cNvSpPr/>
                <p:nvPr/>
              </p:nvSpPr>
              <p:spPr>
                <a:xfrm>
                  <a:off x="15682478" y="4845190"/>
                  <a:ext cx="59360" cy="676743"/>
                </a:xfrm>
                <a:custGeom>
                  <a:avLst/>
                  <a:gdLst>
                    <a:gd name="connsiteX0" fmla="*/ 0 w 59360"/>
                    <a:gd name="connsiteY0" fmla="*/ 0 h 676743"/>
                    <a:gd name="connsiteX1" fmla="*/ 59360 w 59360"/>
                    <a:gd name="connsiteY1" fmla="*/ 0 h 676743"/>
                    <a:gd name="connsiteX2" fmla="*/ 59360 w 59360"/>
                    <a:gd name="connsiteY2" fmla="*/ 676744 h 676743"/>
                    <a:gd name="connsiteX3" fmla="*/ 0 w 59360"/>
                    <a:gd name="connsiteY3" fmla="*/ 676744 h 676743"/>
                  </a:gdLst>
                  <a:ahLst/>
                  <a:cxnLst>
                    <a:cxn ang="0">
                      <a:pos x="connsiteX0" y="connsiteY0"/>
                    </a:cxn>
                    <a:cxn ang="0">
                      <a:pos x="connsiteX1" y="connsiteY1"/>
                    </a:cxn>
                    <a:cxn ang="0">
                      <a:pos x="connsiteX2" y="connsiteY2"/>
                    </a:cxn>
                    <a:cxn ang="0">
                      <a:pos x="connsiteX3" y="connsiteY3"/>
                    </a:cxn>
                  </a:cxnLst>
                  <a:rect l="l" t="t" r="r" b="b"/>
                  <a:pathLst>
                    <a:path w="59360" h="676743">
                      <a:moveTo>
                        <a:pt x="0" y="0"/>
                      </a:moveTo>
                      <a:lnTo>
                        <a:pt x="59360" y="0"/>
                      </a:lnTo>
                      <a:lnTo>
                        <a:pt x="59360" y="676744"/>
                      </a:lnTo>
                      <a:lnTo>
                        <a:pt x="0" y="676744"/>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sp>
              <p:nvSpPr>
                <p:cNvPr id="65" name="Freeform 64">
                  <a:extLst>
                    <a:ext uri="{FF2B5EF4-FFF2-40B4-BE49-F238E27FC236}">
                      <a16:creationId xmlns:a16="http://schemas.microsoft.com/office/drawing/2014/main" id="{5426D2DD-289D-B23D-A8E6-7A607AC56DBA}"/>
                    </a:ext>
                  </a:extLst>
                </p:cNvPr>
                <p:cNvSpPr/>
                <p:nvPr/>
              </p:nvSpPr>
              <p:spPr>
                <a:xfrm>
                  <a:off x="15531329" y="4683466"/>
                  <a:ext cx="81069" cy="838535"/>
                </a:xfrm>
                <a:custGeom>
                  <a:avLst/>
                  <a:gdLst>
                    <a:gd name="connsiteX0" fmla="*/ 51355 w 81069"/>
                    <a:gd name="connsiteY0" fmla="*/ 161724 h 838535"/>
                    <a:gd name="connsiteX1" fmla="*/ 0 w 81069"/>
                    <a:gd name="connsiteY1" fmla="*/ 161724 h 838535"/>
                    <a:gd name="connsiteX2" fmla="*/ 0 w 81069"/>
                    <a:gd name="connsiteY2" fmla="*/ 838536 h 838535"/>
                    <a:gd name="connsiteX3" fmla="*/ 51355 w 81069"/>
                    <a:gd name="connsiteY3" fmla="*/ 838536 h 838535"/>
                    <a:gd name="connsiteX4" fmla="*/ 59360 w 81069"/>
                    <a:gd name="connsiteY4" fmla="*/ 838536 h 838535"/>
                    <a:gd name="connsiteX5" fmla="*/ 81069 w 81069"/>
                    <a:gd name="connsiteY5" fmla="*/ 838536 h 838535"/>
                    <a:gd name="connsiteX6" fmla="*/ 81069 w 81069"/>
                    <a:gd name="connsiteY6" fmla="*/ 0 h 838535"/>
                    <a:gd name="connsiteX7" fmla="*/ 51355 w 81069"/>
                    <a:gd name="connsiteY7" fmla="*/ 0 h 838535"/>
                    <a:gd name="connsiteX8" fmla="*/ 51355 w 81069"/>
                    <a:gd name="connsiteY8" fmla="*/ 161724 h 83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69" h="838535">
                      <a:moveTo>
                        <a:pt x="51355" y="161724"/>
                      </a:moveTo>
                      <a:lnTo>
                        <a:pt x="0" y="161724"/>
                      </a:lnTo>
                      <a:lnTo>
                        <a:pt x="0" y="838536"/>
                      </a:lnTo>
                      <a:lnTo>
                        <a:pt x="51355" y="838536"/>
                      </a:lnTo>
                      <a:lnTo>
                        <a:pt x="59360" y="838536"/>
                      </a:lnTo>
                      <a:lnTo>
                        <a:pt x="81069" y="838536"/>
                      </a:lnTo>
                      <a:lnTo>
                        <a:pt x="81069" y="0"/>
                      </a:lnTo>
                      <a:lnTo>
                        <a:pt x="51355" y="0"/>
                      </a:lnTo>
                      <a:lnTo>
                        <a:pt x="51355" y="161724"/>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grpSp>
          <p:sp>
            <p:nvSpPr>
              <p:cNvPr id="62" name="Freeform 61">
                <a:extLst>
                  <a:ext uri="{FF2B5EF4-FFF2-40B4-BE49-F238E27FC236}">
                    <a16:creationId xmlns:a16="http://schemas.microsoft.com/office/drawing/2014/main" id="{52464D92-D2FE-0F54-A01D-FF2BCE8728EA}"/>
                  </a:ext>
                </a:extLst>
              </p:cNvPr>
              <p:cNvSpPr/>
              <p:nvPr/>
            </p:nvSpPr>
            <p:spPr>
              <a:xfrm>
                <a:off x="19531233" y="6404865"/>
                <a:ext cx="50944" cy="453135"/>
              </a:xfrm>
              <a:custGeom>
                <a:avLst/>
                <a:gdLst>
                  <a:gd name="connsiteX0" fmla="*/ 0 w 38058"/>
                  <a:gd name="connsiteY0" fmla="*/ 0 h 399493"/>
                  <a:gd name="connsiteX1" fmla="*/ 38059 w 38058"/>
                  <a:gd name="connsiteY1" fmla="*/ 0 h 399493"/>
                  <a:gd name="connsiteX2" fmla="*/ 38059 w 38058"/>
                  <a:gd name="connsiteY2" fmla="*/ 399493 h 399493"/>
                  <a:gd name="connsiteX3" fmla="*/ 0 w 38058"/>
                  <a:gd name="connsiteY3" fmla="*/ 399493 h 399493"/>
                </a:gdLst>
                <a:ahLst/>
                <a:cxnLst>
                  <a:cxn ang="0">
                    <a:pos x="connsiteX0" y="connsiteY0"/>
                  </a:cxn>
                  <a:cxn ang="0">
                    <a:pos x="connsiteX1" y="connsiteY1"/>
                  </a:cxn>
                  <a:cxn ang="0">
                    <a:pos x="connsiteX2" y="connsiteY2"/>
                  </a:cxn>
                  <a:cxn ang="0">
                    <a:pos x="connsiteX3" y="connsiteY3"/>
                  </a:cxn>
                </a:cxnLst>
                <a:rect l="l" t="t" r="r" b="b"/>
                <a:pathLst>
                  <a:path w="38058" h="399493">
                    <a:moveTo>
                      <a:pt x="0" y="0"/>
                    </a:moveTo>
                    <a:lnTo>
                      <a:pt x="38059" y="0"/>
                    </a:lnTo>
                    <a:lnTo>
                      <a:pt x="38059" y="399493"/>
                    </a:lnTo>
                    <a:lnTo>
                      <a:pt x="0" y="399493"/>
                    </a:lnTo>
                    <a:close/>
                  </a:path>
                </a:pathLst>
              </a:custGeom>
              <a:solidFill>
                <a:srgbClr val="FF9900"/>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mazon Ember" panose="020F0502020204030204"/>
                  <a:ea typeface="+mn-ea"/>
                  <a:cs typeface="+mn-cs"/>
                </a:endParaRPr>
              </a:p>
            </p:txBody>
          </p:sp>
          <p:sp>
            <p:nvSpPr>
              <p:cNvPr id="63" name="Freeform 62">
                <a:extLst>
                  <a:ext uri="{FF2B5EF4-FFF2-40B4-BE49-F238E27FC236}">
                    <a16:creationId xmlns:a16="http://schemas.microsoft.com/office/drawing/2014/main" id="{9C63B9AC-83A5-5193-EA54-80CF5459991B}"/>
                  </a:ext>
                </a:extLst>
              </p:cNvPr>
              <p:cNvSpPr/>
              <p:nvPr/>
            </p:nvSpPr>
            <p:spPr>
              <a:xfrm>
                <a:off x="19425844" y="6683256"/>
                <a:ext cx="105387" cy="174744"/>
              </a:xfrm>
              <a:custGeom>
                <a:avLst/>
                <a:gdLst>
                  <a:gd name="connsiteX0" fmla="*/ 0 w 72114"/>
                  <a:gd name="connsiteY0" fmla="*/ 0 h 154058"/>
                  <a:gd name="connsiteX1" fmla="*/ 72115 w 72114"/>
                  <a:gd name="connsiteY1" fmla="*/ 0 h 154058"/>
                  <a:gd name="connsiteX2" fmla="*/ 72115 w 72114"/>
                  <a:gd name="connsiteY2" fmla="*/ 154058 h 154058"/>
                  <a:gd name="connsiteX3" fmla="*/ 0 w 72114"/>
                  <a:gd name="connsiteY3" fmla="*/ 154058 h 154058"/>
                </a:gdLst>
                <a:ahLst/>
                <a:cxnLst>
                  <a:cxn ang="0">
                    <a:pos x="connsiteX0" y="connsiteY0"/>
                  </a:cxn>
                  <a:cxn ang="0">
                    <a:pos x="connsiteX1" y="connsiteY1"/>
                  </a:cxn>
                  <a:cxn ang="0">
                    <a:pos x="connsiteX2" y="connsiteY2"/>
                  </a:cxn>
                  <a:cxn ang="0">
                    <a:pos x="connsiteX3" y="connsiteY3"/>
                  </a:cxn>
                </a:cxnLst>
                <a:rect l="l" t="t" r="r" b="b"/>
                <a:pathLst>
                  <a:path w="72114" h="154058">
                    <a:moveTo>
                      <a:pt x="0" y="0"/>
                    </a:moveTo>
                    <a:lnTo>
                      <a:pt x="72115" y="0"/>
                    </a:lnTo>
                    <a:lnTo>
                      <a:pt x="72115" y="154058"/>
                    </a:lnTo>
                    <a:lnTo>
                      <a:pt x="0" y="154058"/>
                    </a:lnTo>
                    <a:close/>
                  </a:path>
                </a:pathLst>
              </a:custGeom>
              <a:solidFill>
                <a:srgbClr val="00FFA1"/>
              </a:solidFill>
              <a:ln w="0" cap="flat">
                <a:noFill/>
                <a:prstDash val="solid"/>
                <a:miter/>
              </a:ln>
            </p:spPr>
            <p:txBody>
              <a:bodyPr rtlCol="0" anchor="ctr"/>
              <a:lstStyle/>
              <a:p>
                <a:pPr marL="0" marR="0" lvl="0" indent="0" algn="l" defTabSz="107102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mazon Ember" panose="020F0502020204030204"/>
                  <a:ea typeface="+mn-ea"/>
                  <a:cs typeface="+mn-cs"/>
                </a:endParaRPr>
              </a:p>
            </p:txBody>
          </p:sp>
        </p:grpSp>
        <p:cxnSp>
          <p:nvCxnSpPr>
            <p:cNvPr id="15" name="Straight Connector 14">
              <a:extLst>
                <a:ext uri="{FF2B5EF4-FFF2-40B4-BE49-F238E27FC236}">
                  <a16:creationId xmlns:a16="http://schemas.microsoft.com/office/drawing/2014/main" id="{C59ACDEB-204E-D001-373F-7BAD3139DF1B}"/>
                </a:ext>
              </a:extLst>
            </p:cNvPr>
            <p:cNvCxnSpPr>
              <a:cxnSpLocks/>
            </p:cNvCxnSpPr>
            <p:nvPr/>
          </p:nvCxnSpPr>
          <p:spPr>
            <a:xfrm>
              <a:off x="-200615" y="6109234"/>
              <a:ext cx="20774525" cy="0"/>
            </a:xfrm>
            <a:prstGeom prst="line">
              <a:avLst/>
            </a:prstGeom>
            <a:noFill/>
            <a:ln w="19050" cap="flat" cmpd="sng" algn="ctr">
              <a:solidFill>
                <a:srgbClr val="7F7F7F">
                  <a:lumMod val="20000"/>
                  <a:lumOff val="80000"/>
                </a:srgbClr>
              </a:solidFill>
              <a:prstDash val="solid"/>
              <a:miter lim="800000"/>
            </a:ln>
            <a:effectLst/>
          </p:spPr>
        </p:cxnSp>
        <p:cxnSp>
          <p:nvCxnSpPr>
            <p:cNvPr id="16" name="Straight Connector 15">
              <a:extLst>
                <a:ext uri="{FF2B5EF4-FFF2-40B4-BE49-F238E27FC236}">
                  <a16:creationId xmlns:a16="http://schemas.microsoft.com/office/drawing/2014/main" id="{A9798578-FA97-A652-B0C0-1C19C1BA055B}"/>
                </a:ext>
              </a:extLst>
            </p:cNvPr>
            <p:cNvCxnSpPr>
              <a:cxnSpLocks/>
            </p:cNvCxnSpPr>
            <p:nvPr/>
          </p:nvCxnSpPr>
          <p:spPr>
            <a:xfrm>
              <a:off x="297218" y="1148208"/>
              <a:ext cx="0" cy="4947633"/>
            </a:xfrm>
            <a:prstGeom prst="line">
              <a:avLst/>
            </a:prstGeom>
            <a:noFill/>
            <a:ln w="19050" cap="flat" cmpd="sng" algn="ctr">
              <a:solidFill>
                <a:srgbClr val="7F7F7F">
                  <a:lumMod val="20000"/>
                  <a:lumOff val="80000"/>
                </a:srgbClr>
              </a:solidFill>
              <a:prstDash val="solid"/>
              <a:miter lim="800000"/>
            </a:ln>
            <a:effectLst>
              <a:softEdge rad="31750"/>
            </a:effectLst>
          </p:spPr>
        </p:cxnSp>
        <p:sp>
          <p:nvSpPr>
            <p:cNvPr id="17" name="TextBox 16">
              <a:extLst>
                <a:ext uri="{FF2B5EF4-FFF2-40B4-BE49-F238E27FC236}">
                  <a16:creationId xmlns:a16="http://schemas.microsoft.com/office/drawing/2014/main" id="{9A060AE4-092F-0637-E6C4-BFEE78C9285B}"/>
                </a:ext>
              </a:extLst>
            </p:cNvPr>
            <p:cNvSpPr txBox="1"/>
            <p:nvPr/>
          </p:nvSpPr>
          <p:spPr>
            <a:xfrm>
              <a:off x="611061" y="5848248"/>
              <a:ext cx="557688" cy="508739"/>
            </a:xfrm>
            <a:prstGeom prst="rect">
              <a:avLst/>
            </a:prstGeom>
            <a:solidFill>
              <a:srgbClr val="000000"/>
            </a:solidFill>
            <a:effectLst>
              <a:softEdge rad="31750"/>
            </a:effectLst>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rPr>
                <a:t>0.0</a:t>
              </a:r>
              <a:endParaRPr kumimoji="0" lang="en-US" sz="20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endParaRPr>
            </a:p>
          </p:txBody>
        </p:sp>
        <p:sp>
          <p:nvSpPr>
            <p:cNvPr id="18" name="TextBox 17">
              <a:extLst>
                <a:ext uri="{FF2B5EF4-FFF2-40B4-BE49-F238E27FC236}">
                  <a16:creationId xmlns:a16="http://schemas.microsoft.com/office/drawing/2014/main" id="{4435E529-2945-9DDB-09FA-776557045EE3}"/>
                </a:ext>
              </a:extLst>
            </p:cNvPr>
            <p:cNvSpPr txBox="1"/>
            <p:nvPr/>
          </p:nvSpPr>
          <p:spPr>
            <a:xfrm>
              <a:off x="611061" y="4414496"/>
              <a:ext cx="557688" cy="508739"/>
            </a:xfrm>
            <a:prstGeom prst="rect">
              <a:avLst/>
            </a:prstGeom>
            <a:solidFill>
              <a:srgbClr val="000000"/>
            </a:solidFill>
            <a:effectLst>
              <a:softEdge rad="31750"/>
            </a:effectLst>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rPr>
                <a:t>0.5</a:t>
              </a:r>
              <a:endParaRPr kumimoji="0" lang="en-US" sz="20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endParaRPr>
            </a:p>
          </p:txBody>
        </p:sp>
        <p:sp>
          <p:nvSpPr>
            <p:cNvPr id="19" name="TextBox 18">
              <a:extLst>
                <a:ext uri="{FF2B5EF4-FFF2-40B4-BE49-F238E27FC236}">
                  <a16:creationId xmlns:a16="http://schemas.microsoft.com/office/drawing/2014/main" id="{175CB2A3-A377-46B1-8FD5-812D5B09B28B}"/>
                </a:ext>
              </a:extLst>
            </p:cNvPr>
            <p:cNvSpPr txBox="1"/>
            <p:nvPr/>
          </p:nvSpPr>
          <p:spPr>
            <a:xfrm>
              <a:off x="611061" y="3020541"/>
              <a:ext cx="557688" cy="508739"/>
            </a:xfrm>
            <a:prstGeom prst="rect">
              <a:avLst/>
            </a:prstGeom>
            <a:solidFill>
              <a:srgbClr val="000000"/>
            </a:solidFill>
            <a:effectLst>
              <a:softEdge rad="31750"/>
            </a:effectLst>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rPr>
                <a:t>1.0</a:t>
              </a:r>
              <a:endParaRPr kumimoji="0" lang="en-US" sz="20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endParaRPr>
            </a:p>
          </p:txBody>
        </p:sp>
        <p:sp>
          <p:nvSpPr>
            <p:cNvPr id="20" name="TextBox 19">
              <a:extLst>
                <a:ext uri="{FF2B5EF4-FFF2-40B4-BE49-F238E27FC236}">
                  <a16:creationId xmlns:a16="http://schemas.microsoft.com/office/drawing/2014/main" id="{D546D963-E5AC-8385-556A-4EE89575AA08}"/>
                </a:ext>
              </a:extLst>
            </p:cNvPr>
            <p:cNvSpPr txBox="1"/>
            <p:nvPr/>
          </p:nvSpPr>
          <p:spPr>
            <a:xfrm>
              <a:off x="611061" y="1601748"/>
              <a:ext cx="557688" cy="508739"/>
            </a:xfrm>
            <a:prstGeom prst="rect">
              <a:avLst/>
            </a:prstGeom>
            <a:solidFill>
              <a:srgbClr val="000000"/>
            </a:solidFill>
            <a:effectLst>
              <a:softEdge rad="31750"/>
            </a:effectLst>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rPr>
                <a:t>1.5</a:t>
              </a:r>
              <a:endParaRPr kumimoji="0" lang="en-US" sz="2000" b="0" i="0" u="none" strike="noStrike" kern="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endParaRPr>
            </a:p>
          </p:txBody>
        </p:sp>
      </p:grpSp>
    </p:spTree>
    <p:extLst>
      <p:ext uri="{BB962C8B-B14F-4D97-AF65-F5344CB8AC3E}">
        <p14:creationId xmlns:p14="http://schemas.microsoft.com/office/powerpoint/2010/main" val="330904468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9AF3-65AD-4074-97BE-5B60F4CA20F7}"/>
              </a:ext>
            </a:extLst>
          </p:cNvPr>
          <p:cNvSpPr>
            <a:spLocks noGrp="1"/>
          </p:cNvSpPr>
          <p:nvPr>
            <p:ph type="title"/>
          </p:nvPr>
        </p:nvSpPr>
        <p:spPr>
          <a:xfrm>
            <a:off x="304800" y="485158"/>
            <a:ext cx="11582400" cy="638175"/>
          </a:xfrm>
        </p:spPr>
        <p:txBody>
          <a:bodyPr/>
          <a:lstStyle/>
          <a:p>
            <a:r>
              <a:rPr lang="en-US" dirty="0"/>
              <a:t>Scaling Today</a:t>
            </a:r>
          </a:p>
        </p:txBody>
      </p:sp>
      <p:sp>
        <p:nvSpPr>
          <p:cNvPr id="4" name="Rectangle 3">
            <a:extLst>
              <a:ext uri="{FF2B5EF4-FFF2-40B4-BE49-F238E27FC236}">
                <a16:creationId xmlns:a16="http://schemas.microsoft.com/office/drawing/2014/main" id="{3D30CD72-2B85-E102-1DC8-A928ED93E6EE}"/>
              </a:ext>
            </a:extLst>
          </p:cNvPr>
          <p:cNvSpPr/>
          <p:nvPr/>
        </p:nvSpPr>
        <p:spPr>
          <a:xfrm>
            <a:off x="1004107" y="1107133"/>
            <a:ext cx="1816443" cy="1680519"/>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C4AF76F-39C9-3F2E-9E86-ECE8365B017D}"/>
              </a:ext>
            </a:extLst>
          </p:cNvPr>
          <p:cNvSpPr txBox="1"/>
          <p:nvPr/>
        </p:nvSpPr>
        <p:spPr>
          <a:xfrm>
            <a:off x="1004107" y="2552873"/>
            <a:ext cx="908221" cy="276999"/>
          </a:xfrm>
          <a:prstGeom prst="rect">
            <a:avLst/>
          </a:prstGeom>
          <a:noFill/>
        </p:spPr>
        <p:txBody>
          <a:bodyPr wrap="square" rtlCol="0">
            <a:spAutoFit/>
          </a:bodyPr>
          <a:lstStyle/>
          <a:p>
            <a:r>
              <a:rPr lang="en-US" sz="1200" dirty="0"/>
              <a:t>Endpoint</a:t>
            </a:r>
          </a:p>
        </p:txBody>
      </p:sp>
      <p:sp>
        <p:nvSpPr>
          <p:cNvPr id="7" name="TextBox 6">
            <a:extLst>
              <a:ext uri="{FF2B5EF4-FFF2-40B4-BE49-F238E27FC236}">
                <a16:creationId xmlns:a16="http://schemas.microsoft.com/office/drawing/2014/main" id="{63DF0173-9B5E-F76A-8CFA-06973B76B98A}"/>
              </a:ext>
            </a:extLst>
          </p:cNvPr>
          <p:cNvSpPr txBox="1"/>
          <p:nvPr/>
        </p:nvSpPr>
        <p:spPr>
          <a:xfrm>
            <a:off x="1634054" y="1342404"/>
            <a:ext cx="747584" cy="276999"/>
          </a:xfrm>
          <a:prstGeom prst="rect">
            <a:avLst/>
          </a:prstGeom>
          <a:noFill/>
        </p:spPr>
        <p:txBody>
          <a:bodyPr wrap="square" rtlCol="0">
            <a:spAutoFit/>
          </a:bodyPr>
          <a:lstStyle/>
          <a:p>
            <a:r>
              <a:rPr lang="en-US" sz="1200" dirty="0"/>
              <a:t>Base</a:t>
            </a:r>
          </a:p>
        </p:txBody>
      </p:sp>
      <p:cxnSp>
        <p:nvCxnSpPr>
          <p:cNvPr id="8" name="Straight Arrow Connector 7">
            <a:extLst>
              <a:ext uri="{FF2B5EF4-FFF2-40B4-BE49-F238E27FC236}">
                <a16:creationId xmlns:a16="http://schemas.microsoft.com/office/drawing/2014/main" id="{2E090CC5-688B-640E-63FD-E1C21ECD4CFB}"/>
              </a:ext>
            </a:extLst>
          </p:cNvPr>
          <p:cNvCxnSpPr>
            <a:cxnSpLocks/>
          </p:cNvCxnSpPr>
          <p:nvPr/>
        </p:nvCxnSpPr>
        <p:spPr>
          <a:xfrm>
            <a:off x="410982" y="1947392"/>
            <a:ext cx="12047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3140083-6CC7-E777-F811-5B0D117DD279}"/>
              </a:ext>
            </a:extLst>
          </p:cNvPr>
          <p:cNvSpPr/>
          <p:nvPr/>
        </p:nvSpPr>
        <p:spPr>
          <a:xfrm>
            <a:off x="5834569" y="1098896"/>
            <a:ext cx="4449462" cy="1680519"/>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A952CB3-21DE-97F6-878E-01CEE79B188A}"/>
              </a:ext>
            </a:extLst>
          </p:cNvPr>
          <p:cNvSpPr txBox="1"/>
          <p:nvPr/>
        </p:nvSpPr>
        <p:spPr>
          <a:xfrm>
            <a:off x="6498680" y="1350944"/>
            <a:ext cx="747584" cy="276999"/>
          </a:xfrm>
          <a:prstGeom prst="rect">
            <a:avLst/>
          </a:prstGeom>
          <a:noFill/>
        </p:spPr>
        <p:txBody>
          <a:bodyPr wrap="square" rtlCol="0">
            <a:spAutoFit/>
          </a:bodyPr>
          <a:lstStyle/>
          <a:p>
            <a:r>
              <a:rPr lang="en-US" sz="1200" dirty="0"/>
              <a:t>Base</a:t>
            </a:r>
          </a:p>
        </p:txBody>
      </p:sp>
      <p:cxnSp>
        <p:nvCxnSpPr>
          <p:cNvPr id="13" name="Straight Arrow Connector 12">
            <a:extLst>
              <a:ext uri="{FF2B5EF4-FFF2-40B4-BE49-F238E27FC236}">
                <a16:creationId xmlns:a16="http://schemas.microsoft.com/office/drawing/2014/main" id="{A407E75E-B90E-3482-7C20-E4F43E34CDBF}"/>
              </a:ext>
            </a:extLst>
          </p:cNvPr>
          <p:cNvCxnSpPr>
            <a:cxnSpLocks/>
          </p:cNvCxnSpPr>
          <p:nvPr/>
        </p:nvCxnSpPr>
        <p:spPr>
          <a:xfrm>
            <a:off x="5241444" y="1939155"/>
            <a:ext cx="12047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0DBEC59-6B3C-A63B-6EA7-30BA2DBB2625}"/>
              </a:ext>
            </a:extLst>
          </p:cNvPr>
          <p:cNvSpPr/>
          <p:nvPr/>
        </p:nvSpPr>
        <p:spPr>
          <a:xfrm>
            <a:off x="6799426" y="2243954"/>
            <a:ext cx="1087394" cy="173190"/>
          </a:xfrm>
          <a:custGeom>
            <a:avLst/>
            <a:gdLst>
              <a:gd name="connsiteX0" fmla="*/ 0 w 1087394"/>
              <a:gd name="connsiteY0" fmla="*/ 0 h 173190"/>
              <a:gd name="connsiteX1" fmla="*/ 518983 w 1087394"/>
              <a:gd name="connsiteY1" fmla="*/ 172995 h 173190"/>
              <a:gd name="connsiteX2" fmla="*/ 1087394 w 1087394"/>
              <a:gd name="connsiteY2" fmla="*/ 37071 h 173190"/>
            </a:gdLst>
            <a:ahLst/>
            <a:cxnLst>
              <a:cxn ang="0">
                <a:pos x="connsiteX0" y="connsiteY0"/>
              </a:cxn>
              <a:cxn ang="0">
                <a:pos x="connsiteX1" y="connsiteY1"/>
              </a:cxn>
              <a:cxn ang="0">
                <a:pos x="connsiteX2" y="connsiteY2"/>
              </a:cxn>
            </a:cxnLst>
            <a:rect l="l" t="t" r="r" b="b"/>
            <a:pathLst>
              <a:path w="1087394" h="173190">
                <a:moveTo>
                  <a:pt x="0" y="0"/>
                </a:moveTo>
                <a:cubicBezTo>
                  <a:pt x="168875" y="83408"/>
                  <a:pt x="337751" y="166817"/>
                  <a:pt x="518983" y="172995"/>
                </a:cubicBezTo>
                <a:cubicBezTo>
                  <a:pt x="700215" y="179173"/>
                  <a:pt x="1087394" y="37071"/>
                  <a:pt x="1087394" y="37071"/>
                </a:cubicBezTo>
              </a:path>
            </a:pathLst>
          </a:custGeom>
          <a:noFill/>
          <a:ln>
            <a:solidFill>
              <a:schemeClr val="accent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42F2A436-3015-3FEF-0F7B-588D75D77287}"/>
              </a:ext>
            </a:extLst>
          </p:cNvPr>
          <p:cNvSpPr/>
          <p:nvPr/>
        </p:nvSpPr>
        <p:spPr>
          <a:xfrm>
            <a:off x="6848853" y="2256311"/>
            <a:ext cx="2187146" cy="321276"/>
          </a:xfrm>
          <a:custGeom>
            <a:avLst/>
            <a:gdLst>
              <a:gd name="connsiteX0" fmla="*/ 0 w 2187146"/>
              <a:gd name="connsiteY0" fmla="*/ 0 h 321276"/>
              <a:gd name="connsiteX1" fmla="*/ 1136821 w 2187146"/>
              <a:gd name="connsiteY1" fmla="*/ 321276 h 321276"/>
              <a:gd name="connsiteX2" fmla="*/ 2187146 w 2187146"/>
              <a:gd name="connsiteY2" fmla="*/ 0 h 321276"/>
            </a:gdLst>
            <a:ahLst/>
            <a:cxnLst>
              <a:cxn ang="0">
                <a:pos x="connsiteX0" y="connsiteY0"/>
              </a:cxn>
              <a:cxn ang="0">
                <a:pos x="connsiteX1" y="connsiteY1"/>
              </a:cxn>
              <a:cxn ang="0">
                <a:pos x="connsiteX2" y="connsiteY2"/>
              </a:cxn>
            </a:cxnLst>
            <a:rect l="l" t="t" r="r" b="b"/>
            <a:pathLst>
              <a:path w="2187146" h="321276">
                <a:moveTo>
                  <a:pt x="0" y="0"/>
                </a:moveTo>
                <a:cubicBezTo>
                  <a:pt x="386148" y="160638"/>
                  <a:pt x="772297" y="321276"/>
                  <a:pt x="1136821" y="321276"/>
                </a:cubicBezTo>
                <a:cubicBezTo>
                  <a:pt x="1501345" y="321276"/>
                  <a:pt x="2187146" y="0"/>
                  <a:pt x="2187146" y="0"/>
                </a:cubicBezTo>
              </a:path>
            </a:pathLst>
          </a:custGeom>
          <a:noFill/>
          <a:ln>
            <a:solidFill>
              <a:schemeClr val="accent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7729D53-50C8-C30B-014C-3D5E32097D83}"/>
              </a:ext>
            </a:extLst>
          </p:cNvPr>
          <p:cNvSpPr txBox="1"/>
          <p:nvPr/>
        </p:nvSpPr>
        <p:spPr>
          <a:xfrm>
            <a:off x="7743174" y="1342937"/>
            <a:ext cx="747584" cy="276999"/>
          </a:xfrm>
          <a:prstGeom prst="rect">
            <a:avLst/>
          </a:prstGeom>
          <a:noFill/>
        </p:spPr>
        <p:txBody>
          <a:bodyPr wrap="square" rtlCol="0">
            <a:spAutoFit/>
          </a:bodyPr>
          <a:lstStyle/>
          <a:p>
            <a:r>
              <a:rPr lang="en-US" sz="1200" dirty="0"/>
              <a:t>CS 1</a:t>
            </a:r>
          </a:p>
        </p:txBody>
      </p:sp>
      <p:sp>
        <p:nvSpPr>
          <p:cNvPr id="19" name="TextBox 18">
            <a:extLst>
              <a:ext uri="{FF2B5EF4-FFF2-40B4-BE49-F238E27FC236}">
                <a16:creationId xmlns:a16="http://schemas.microsoft.com/office/drawing/2014/main" id="{9C34BA02-52F3-B564-2CA9-55738DD37266}"/>
              </a:ext>
            </a:extLst>
          </p:cNvPr>
          <p:cNvSpPr txBox="1"/>
          <p:nvPr/>
        </p:nvSpPr>
        <p:spPr>
          <a:xfrm>
            <a:off x="9038446" y="1334118"/>
            <a:ext cx="747584" cy="276999"/>
          </a:xfrm>
          <a:prstGeom prst="rect">
            <a:avLst/>
          </a:prstGeom>
          <a:noFill/>
        </p:spPr>
        <p:txBody>
          <a:bodyPr wrap="square" rtlCol="0">
            <a:spAutoFit/>
          </a:bodyPr>
          <a:lstStyle/>
          <a:p>
            <a:r>
              <a:rPr lang="en-US" sz="1200" dirty="0"/>
              <a:t>CS 2</a:t>
            </a:r>
          </a:p>
        </p:txBody>
      </p:sp>
      <p:sp>
        <p:nvSpPr>
          <p:cNvPr id="20" name="Rectangle 19">
            <a:extLst>
              <a:ext uri="{FF2B5EF4-FFF2-40B4-BE49-F238E27FC236}">
                <a16:creationId xmlns:a16="http://schemas.microsoft.com/office/drawing/2014/main" id="{4AA274B7-683D-AD6D-B3CA-72E708014DF8}"/>
              </a:ext>
            </a:extLst>
          </p:cNvPr>
          <p:cNvSpPr/>
          <p:nvPr/>
        </p:nvSpPr>
        <p:spPr>
          <a:xfrm>
            <a:off x="704774" y="3889593"/>
            <a:ext cx="2325838" cy="2165823"/>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594BFDC-914C-A1C3-C50B-B497981BBBF5}"/>
              </a:ext>
            </a:extLst>
          </p:cNvPr>
          <p:cNvSpPr txBox="1"/>
          <p:nvPr/>
        </p:nvSpPr>
        <p:spPr>
          <a:xfrm>
            <a:off x="1667538" y="4146924"/>
            <a:ext cx="747584" cy="276999"/>
          </a:xfrm>
          <a:prstGeom prst="rect">
            <a:avLst/>
          </a:prstGeom>
          <a:noFill/>
        </p:spPr>
        <p:txBody>
          <a:bodyPr wrap="square" rtlCol="0">
            <a:spAutoFit/>
          </a:bodyPr>
          <a:lstStyle/>
          <a:p>
            <a:r>
              <a:rPr lang="en-US" sz="1200" dirty="0"/>
              <a:t>Base</a:t>
            </a:r>
          </a:p>
        </p:txBody>
      </p:sp>
      <p:cxnSp>
        <p:nvCxnSpPr>
          <p:cNvPr id="24" name="Straight Arrow Connector 23">
            <a:extLst>
              <a:ext uri="{FF2B5EF4-FFF2-40B4-BE49-F238E27FC236}">
                <a16:creationId xmlns:a16="http://schemas.microsoft.com/office/drawing/2014/main" id="{35BFDEDC-E197-28C8-DFB4-E18590E7EB40}"/>
              </a:ext>
            </a:extLst>
          </p:cNvPr>
          <p:cNvCxnSpPr>
            <a:cxnSpLocks/>
          </p:cNvCxnSpPr>
          <p:nvPr/>
        </p:nvCxnSpPr>
        <p:spPr>
          <a:xfrm>
            <a:off x="385861" y="5035067"/>
            <a:ext cx="10018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ight Arrow 24">
            <a:extLst>
              <a:ext uri="{FF2B5EF4-FFF2-40B4-BE49-F238E27FC236}">
                <a16:creationId xmlns:a16="http://schemas.microsoft.com/office/drawing/2014/main" id="{A98DD4B1-6F8D-1284-D390-B67FC131923E}"/>
              </a:ext>
            </a:extLst>
          </p:cNvPr>
          <p:cNvSpPr/>
          <p:nvPr/>
        </p:nvSpPr>
        <p:spPr>
          <a:xfrm>
            <a:off x="3412129" y="1721365"/>
            <a:ext cx="1470454" cy="3619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9669C50D-3ACE-9527-9AE6-07513D8A0781}"/>
              </a:ext>
            </a:extLst>
          </p:cNvPr>
          <p:cNvSpPr/>
          <p:nvPr/>
        </p:nvSpPr>
        <p:spPr>
          <a:xfrm rot="5400000">
            <a:off x="1459961" y="3140747"/>
            <a:ext cx="932850" cy="408157"/>
          </a:xfrm>
          <a:prstGeom prst="rightArrow">
            <a:avLst>
              <a:gd name="adj1" fmla="val 50001"/>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FB871E1-EE30-5EEF-BAFC-BA345CA8C176}"/>
              </a:ext>
            </a:extLst>
          </p:cNvPr>
          <p:cNvSpPr txBox="1"/>
          <p:nvPr/>
        </p:nvSpPr>
        <p:spPr>
          <a:xfrm>
            <a:off x="3494587" y="1987098"/>
            <a:ext cx="1617190" cy="646331"/>
          </a:xfrm>
          <a:prstGeom prst="rect">
            <a:avLst/>
          </a:prstGeom>
          <a:noFill/>
        </p:spPr>
        <p:txBody>
          <a:bodyPr wrap="square" rtlCol="0">
            <a:spAutoFit/>
          </a:bodyPr>
          <a:lstStyle/>
          <a:p>
            <a:r>
              <a:rPr lang="en-US" dirty="0"/>
              <a:t>Horizontal</a:t>
            </a:r>
          </a:p>
          <a:p>
            <a:r>
              <a:rPr lang="en-US" dirty="0"/>
              <a:t>(auto)</a:t>
            </a:r>
          </a:p>
        </p:txBody>
      </p:sp>
      <p:sp>
        <p:nvSpPr>
          <p:cNvPr id="28" name="TextBox 27">
            <a:extLst>
              <a:ext uri="{FF2B5EF4-FFF2-40B4-BE49-F238E27FC236}">
                <a16:creationId xmlns:a16="http://schemas.microsoft.com/office/drawing/2014/main" id="{EB55F53F-5A39-84C7-4A89-FB28BE36629C}"/>
              </a:ext>
            </a:extLst>
          </p:cNvPr>
          <p:cNvSpPr txBox="1"/>
          <p:nvPr/>
        </p:nvSpPr>
        <p:spPr>
          <a:xfrm>
            <a:off x="2130465" y="3034788"/>
            <a:ext cx="1617190" cy="923330"/>
          </a:xfrm>
          <a:prstGeom prst="rect">
            <a:avLst/>
          </a:prstGeom>
          <a:noFill/>
        </p:spPr>
        <p:txBody>
          <a:bodyPr wrap="square" rtlCol="0">
            <a:spAutoFit/>
          </a:bodyPr>
          <a:lstStyle/>
          <a:p>
            <a:r>
              <a:rPr lang="en-US" dirty="0"/>
              <a:t>Vertical (manual)</a:t>
            </a:r>
          </a:p>
          <a:p>
            <a:endParaRPr lang="en-US" dirty="0"/>
          </a:p>
        </p:txBody>
      </p:sp>
      <p:pic>
        <p:nvPicPr>
          <p:cNvPr id="39" name="!!cluster1" descr="Database with solid fill">
            <a:extLst>
              <a:ext uri="{FF2B5EF4-FFF2-40B4-BE49-F238E27FC236}">
                <a16:creationId xmlns:a16="http://schemas.microsoft.com/office/drawing/2014/main" id="{DF8DD673-2E67-93C2-EFD9-E61A23CB01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5858" y="1535294"/>
            <a:ext cx="914400" cy="914400"/>
          </a:xfrm>
          <a:prstGeom prst="rect">
            <a:avLst/>
          </a:prstGeom>
        </p:spPr>
      </p:pic>
      <p:pic>
        <p:nvPicPr>
          <p:cNvPr id="40" name="!!cluster2" descr="Database with solid fill">
            <a:extLst>
              <a:ext uri="{FF2B5EF4-FFF2-40B4-BE49-F238E27FC236}">
                <a16:creationId xmlns:a16="http://schemas.microsoft.com/office/drawing/2014/main" id="{5F0F2F56-CD25-CB7F-3AED-D659FFF289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3988" y="1560467"/>
            <a:ext cx="914400" cy="791934"/>
          </a:xfrm>
          <a:prstGeom prst="rect">
            <a:avLst/>
          </a:prstGeom>
        </p:spPr>
      </p:pic>
      <p:pic>
        <p:nvPicPr>
          <p:cNvPr id="41" name="!!clustercs1" descr="Database with solid fill">
            <a:extLst>
              <a:ext uri="{FF2B5EF4-FFF2-40B4-BE49-F238E27FC236}">
                <a16:creationId xmlns:a16="http://schemas.microsoft.com/office/drawing/2014/main" id="{FCAD3193-4FF2-FD55-761B-F941B073AB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0108" y="1546687"/>
            <a:ext cx="914400" cy="791934"/>
          </a:xfrm>
          <a:prstGeom prst="rect">
            <a:avLst/>
          </a:prstGeom>
        </p:spPr>
      </p:pic>
      <p:pic>
        <p:nvPicPr>
          <p:cNvPr id="42" name="!!clustercs2" descr="Database with solid fill">
            <a:extLst>
              <a:ext uri="{FF2B5EF4-FFF2-40B4-BE49-F238E27FC236}">
                <a16:creationId xmlns:a16="http://schemas.microsoft.com/office/drawing/2014/main" id="{B5CE4C9C-0AE6-02AA-3DDF-41BD0771CF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24591" y="1546687"/>
            <a:ext cx="914400" cy="791934"/>
          </a:xfrm>
          <a:prstGeom prst="rect">
            <a:avLst/>
          </a:prstGeom>
        </p:spPr>
      </p:pic>
      <p:pic>
        <p:nvPicPr>
          <p:cNvPr id="43" name="Graphic 42" descr="Database with solid fill">
            <a:extLst>
              <a:ext uri="{FF2B5EF4-FFF2-40B4-BE49-F238E27FC236}">
                <a16:creationId xmlns:a16="http://schemas.microsoft.com/office/drawing/2014/main" id="{CAA60067-35E6-C753-506D-2B9CE9B164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5837" y="4267862"/>
            <a:ext cx="1617190" cy="1617190"/>
          </a:xfrm>
          <a:prstGeom prst="rect">
            <a:avLst/>
          </a:prstGeom>
        </p:spPr>
      </p:pic>
      <p:sp>
        <p:nvSpPr>
          <p:cNvPr id="46" name="TextBox 45">
            <a:extLst>
              <a:ext uri="{FF2B5EF4-FFF2-40B4-BE49-F238E27FC236}">
                <a16:creationId xmlns:a16="http://schemas.microsoft.com/office/drawing/2014/main" id="{C23CDF9C-F63F-98F8-0C7B-E7CD0CA8A724}"/>
              </a:ext>
            </a:extLst>
          </p:cNvPr>
          <p:cNvSpPr txBox="1"/>
          <p:nvPr/>
        </p:nvSpPr>
        <p:spPr>
          <a:xfrm>
            <a:off x="6083937" y="3287211"/>
            <a:ext cx="3716977" cy="3139321"/>
          </a:xfrm>
          <a:prstGeom prst="rect">
            <a:avLst/>
          </a:prstGeom>
          <a:noFill/>
        </p:spPr>
        <p:txBody>
          <a:bodyPr wrap="square" lIns="0" rIns="0" rtlCol="0">
            <a:spAutoFit/>
          </a:bodyPr>
          <a:lstStyle/>
          <a:p>
            <a:pPr marL="342900" indent="-342900" algn="ctr">
              <a:buAutoNum type="arabicPeriod"/>
            </a:pPr>
            <a:r>
              <a:rPr lang="en-US" dirty="0"/>
              <a:t>Adjust resources automatically for changing workloads</a:t>
            </a:r>
          </a:p>
          <a:p>
            <a:pPr marL="342900" indent="-342900" algn="ctr">
              <a:buAutoNum type="arabicPeriod"/>
            </a:pPr>
            <a:endParaRPr lang="en-US" dirty="0"/>
          </a:p>
          <a:p>
            <a:pPr marL="342900" indent="-342900" algn="ctr">
              <a:buAutoNum type="arabicPeriod"/>
            </a:pPr>
            <a:r>
              <a:rPr lang="en-US" dirty="0"/>
              <a:t>Grow resource allocation as table size increases</a:t>
            </a:r>
          </a:p>
          <a:p>
            <a:pPr marL="342900" indent="-342900" algn="ctr">
              <a:buAutoNum type="arabicPeriod"/>
            </a:pPr>
            <a:endParaRPr lang="en-US" dirty="0"/>
          </a:p>
          <a:p>
            <a:pPr marL="342900" indent="-342900" algn="ctr">
              <a:buAutoNum type="arabicPeriod"/>
            </a:pPr>
            <a:r>
              <a:rPr lang="en-US" dirty="0"/>
              <a:t>Identify and accelerate (or isolate) large scalable queries  </a:t>
            </a:r>
          </a:p>
          <a:p>
            <a:pPr marL="342900" indent="-342900" algn="ctr">
              <a:buAutoNum type="arabicPeriod"/>
            </a:pPr>
            <a:endParaRPr lang="en-US" dirty="0"/>
          </a:p>
          <a:p>
            <a:pPr marL="342900" indent="-342900" algn="ctr">
              <a:buAutoNum type="arabicPeriod"/>
            </a:pPr>
            <a:r>
              <a:rPr lang="en-US" dirty="0"/>
              <a:t>Scale out to handle high concurrency bursts</a:t>
            </a:r>
          </a:p>
        </p:txBody>
      </p:sp>
      <p:pic>
        <p:nvPicPr>
          <p:cNvPr id="48" name="Graphic 47" descr="Checkmark with solid fill">
            <a:extLst>
              <a:ext uri="{FF2B5EF4-FFF2-40B4-BE49-F238E27FC236}">
                <a16:creationId xmlns:a16="http://schemas.microsoft.com/office/drawing/2014/main" id="{D8996D8B-8EB8-F639-69C4-86DC7B6A07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28180" y="5749914"/>
            <a:ext cx="611003" cy="611003"/>
          </a:xfrm>
          <a:prstGeom prst="rect">
            <a:avLst/>
          </a:prstGeom>
        </p:spPr>
      </p:pic>
      <p:pic>
        <p:nvPicPr>
          <p:cNvPr id="50" name="Graphic 49" descr="Close with solid fill">
            <a:extLst>
              <a:ext uri="{FF2B5EF4-FFF2-40B4-BE49-F238E27FC236}">
                <a16:creationId xmlns:a16="http://schemas.microsoft.com/office/drawing/2014/main" id="{78BB3BB3-15E1-6A13-66E2-182FA2629A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52330" y="4981397"/>
            <a:ext cx="638175" cy="638175"/>
          </a:xfrm>
          <a:prstGeom prst="rect">
            <a:avLst/>
          </a:prstGeom>
        </p:spPr>
      </p:pic>
      <p:pic>
        <p:nvPicPr>
          <p:cNvPr id="51" name="Graphic 50" descr="Close with solid fill">
            <a:extLst>
              <a:ext uri="{FF2B5EF4-FFF2-40B4-BE49-F238E27FC236}">
                <a16:creationId xmlns:a16="http://schemas.microsoft.com/office/drawing/2014/main" id="{BA7CDE99-6813-0958-CED5-E500A0FE7D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52329" y="4139560"/>
            <a:ext cx="638175" cy="638175"/>
          </a:xfrm>
          <a:prstGeom prst="rect">
            <a:avLst/>
          </a:prstGeom>
        </p:spPr>
      </p:pic>
      <p:pic>
        <p:nvPicPr>
          <p:cNvPr id="52" name="Graphic 51" descr="Close with solid fill">
            <a:extLst>
              <a:ext uri="{FF2B5EF4-FFF2-40B4-BE49-F238E27FC236}">
                <a16:creationId xmlns:a16="http://schemas.microsoft.com/office/drawing/2014/main" id="{7945486F-FE75-BD51-748E-3B0CE3B1CC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52328" y="3334338"/>
            <a:ext cx="638175" cy="638175"/>
          </a:xfrm>
          <a:prstGeom prst="rect">
            <a:avLst/>
          </a:prstGeom>
        </p:spPr>
      </p:pic>
    </p:spTree>
    <p:extLst>
      <p:ext uri="{BB962C8B-B14F-4D97-AF65-F5344CB8AC3E}">
        <p14:creationId xmlns:p14="http://schemas.microsoft.com/office/powerpoint/2010/main" val="948955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9AF3-65AD-4074-97BE-5B60F4CA20F7}"/>
              </a:ext>
            </a:extLst>
          </p:cNvPr>
          <p:cNvSpPr>
            <a:spLocks noGrp="1"/>
          </p:cNvSpPr>
          <p:nvPr>
            <p:ph type="title"/>
          </p:nvPr>
        </p:nvSpPr>
        <p:spPr/>
        <p:txBody>
          <a:bodyPr/>
          <a:lstStyle/>
          <a:p>
            <a:r>
              <a:rPr lang="en-US" dirty="0"/>
              <a:t>R</a:t>
            </a:r>
            <a:r>
              <a:rPr lang="en-US" b="0" dirty="0"/>
              <a:t>edshift</a:t>
            </a:r>
            <a:r>
              <a:rPr lang="en-US" dirty="0"/>
              <a:t> A</a:t>
            </a:r>
            <a:r>
              <a:rPr lang="en-US" b="0" dirty="0"/>
              <a:t>utomatic</a:t>
            </a:r>
            <a:r>
              <a:rPr lang="en-US" dirty="0"/>
              <a:t> I</a:t>
            </a:r>
            <a:r>
              <a:rPr lang="en-US" b="0" dirty="0"/>
              <a:t>ntelligent</a:t>
            </a:r>
            <a:r>
              <a:rPr lang="en-US" dirty="0"/>
              <a:t> S</a:t>
            </a:r>
            <a:r>
              <a:rPr lang="en-US" b="0" dirty="0"/>
              <a:t>caling</a:t>
            </a:r>
          </a:p>
        </p:txBody>
      </p:sp>
      <p:sp>
        <p:nvSpPr>
          <p:cNvPr id="4" name="Rectangle 3">
            <a:extLst>
              <a:ext uri="{FF2B5EF4-FFF2-40B4-BE49-F238E27FC236}">
                <a16:creationId xmlns:a16="http://schemas.microsoft.com/office/drawing/2014/main" id="{3D30CD72-2B85-E102-1DC8-A928ED93E6EE}"/>
              </a:ext>
            </a:extLst>
          </p:cNvPr>
          <p:cNvSpPr/>
          <p:nvPr/>
        </p:nvSpPr>
        <p:spPr>
          <a:xfrm>
            <a:off x="1004107" y="1107133"/>
            <a:ext cx="1816443" cy="1680519"/>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C4AF76F-39C9-3F2E-9E86-ECE8365B017D}"/>
              </a:ext>
            </a:extLst>
          </p:cNvPr>
          <p:cNvSpPr txBox="1"/>
          <p:nvPr/>
        </p:nvSpPr>
        <p:spPr>
          <a:xfrm>
            <a:off x="1004107" y="2552873"/>
            <a:ext cx="908221" cy="276999"/>
          </a:xfrm>
          <a:prstGeom prst="rect">
            <a:avLst/>
          </a:prstGeom>
          <a:noFill/>
        </p:spPr>
        <p:txBody>
          <a:bodyPr wrap="square" rtlCol="0">
            <a:spAutoFit/>
          </a:bodyPr>
          <a:lstStyle/>
          <a:p>
            <a:r>
              <a:rPr lang="en-US" sz="1200" dirty="0"/>
              <a:t>Endpoint</a:t>
            </a:r>
          </a:p>
        </p:txBody>
      </p:sp>
      <p:sp>
        <p:nvSpPr>
          <p:cNvPr id="7" name="TextBox 6">
            <a:extLst>
              <a:ext uri="{FF2B5EF4-FFF2-40B4-BE49-F238E27FC236}">
                <a16:creationId xmlns:a16="http://schemas.microsoft.com/office/drawing/2014/main" id="{63DF0173-9B5E-F76A-8CFA-06973B76B98A}"/>
              </a:ext>
            </a:extLst>
          </p:cNvPr>
          <p:cNvSpPr txBox="1"/>
          <p:nvPr/>
        </p:nvSpPr>
        <p:spPr>
          <a:xfrm>
            <a:off x="1634054" y="1342404"/>
            <a:ext cx="747584" cy="276999"/>
          </a:xfrm>
          <a:prstGeom prst="rect">
            <a:avLst/>
          </a:prstGeom>
          <a:noFill/>
        </p:spPr>
        <p:txBody>
          <a:bodyPr wrap="square" rtlCol="0">
            <a:spAutoFit/>
          </a:bodyPr>
          <a:lstStyle/>
          <a:p>
            <a:r>
              <a:rPr lang="en-US" sz="1200" dirty="0"/>
              <a:t>Base</a:t>
            </a:r>
          </a:p>
        </p:txBody>
      </p:sp>
      <p:cxnSp>
        <p:nvCxnSpPr>
          <p:cNvPr id="8" name="Straight Arrow Connector 7">
            <a:extLst>
              <a:ext uri="{FF2B5EF4-FFF2-40B4-BE49-F238E27FC236}">
                <a16:creationId xmlns:a16="http://schemas.microsoft.com/office/drawing/2014/main" id="{2E090CC5-688B-640E-63FD-E1C21ECD4CFB}"/>
              </a:ext>
            </a:extLst>
          </p:cNvPr>
          <p:cNvCxnSpPr>
            <a:cxnSpLocks/>
          </p:cNvCxnSpPr>
          <p:nvPr/>
        </p:nvCxnSpPr>
        <p:spPr>
          <a:xfrm>
            <a:off x="410982" y="1947392"/>
            <a:ext cx="12047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3140083-6CC7-E777-F811-5B0D117DD279}"/>
              </a:ext>
            </a:extLst>
          </p:cNvPr>
          <p:cNvSpPr/>
          <p:nvPr/>
        </p:nvSpPr>
        <p:spPr>
          <a:xfrm>
            <a:off x="5834569" y="1098896"/>
            <a:ext cx="4449462" cy="1680519"/>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A952CB3-21DE-97F6-878E-01CEE79B188A}"/>
              </a:ext>
            </a:extLst>
          </p:cNvPr>
          <p:cNvSpPr txBox="1"/>
          <p:nvPr/>
        </p:nvSpPr>
        <p:spPr>
          <a:xfrm>
            <a:off x="6519597" y="1349463"/>
            <a:ext cx="747584" cy="276999"/>
          </a:xfrm>
          <a:prstGeom prst="rect">
            <a:avLst/>
          </a:prstGeom>
          <a:noFill/>
        </p:spPr>
        <p:txBody>
          <a:bodyPr wrap="square" rtlCol="0">
            <a:spAutoFit/>
          </a:bodyPr>
          <a:lstStyle/>
          <a:p>
            <a:r>
              <a:rPr lang="en-US" sz="1200" dirty="0"/>
              <a:t>Base</a:t>
            </a:r>
          </a:p>
        </p:txBody>
      </p:sp>
      <p:cxnSp>
        <p:nvCxnSpPr>
          <p:cNvPr id="13" name="Straight Arrow Connector 12">
            <a:extLst>
              <a:ext uri="{FF2B5EF4-FFF2-40B4-BE49-F238E27FC236}">
                <a16:creationId xmlns:a16="http://schemas.microsoft.com/office/drawing/2014/main" id="{A407E75E-B90E-3482-7C20-E4F43E34CDBF}"/>
              </a:ext>
            </a:extLst>
          </p:cNvPr>
          <p:cNvCxnSpPr>
            <a:cxnSpLocks/>
          </p:cNvCxnSpPr>
          <p:nvPr/>
        </p:nvCxnSpPr>
        <p:spPr>
          <a:xfrm>
            <a:off x="5241444" y="1939155"/>
            <a:ext cx="12047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0DBEC59-6B3C-A63B-6EA7-30BA2DBB2625}"/>
              </a:ext>
            </a:extLst>
          </p:cNvPr>
          <p:cNvSpPr/>
          <p:nvPr/>
        </p:nvSpPr>
        <p:spPr>
          <a:xfrm>
            <a:off x="6799426" y="2243954"/>
            <a:ext cx="1087394" cy="173190"/>
          </a:xfrm>
          <a:custGeom>
            <a:avLst/>
            <a:gdLst>
              <a:gd name="connsiteX0" fmla="*/ 0 w 1087394"/>
              <a:gd name="connsiteY0" fmla="*/ 0 h 173190"/>
              <a:gd name="connsiteX1" fmla="*/ 518983 w 1087394"/>
              <a:gd name="connsiteY1" fmla="*/ 172995 h 173190"/>
              <a:gd name="connsiteX2" fmla="*/ 1087394 w 1087394"/>
              <a:gd name="connsiteY2" fmla="*/ 37071 h 173190"/>
            </a:gdLst>
            <a:ahLst/>
            <a:cxnLst>
              <a:cxn ang="0">
                <a:pos x="connsiteX0" y="connsiteY0"/>
              </a:cxn>
              <a:cxn ang="0">
                <a:pos x="connsiteX1" y="connsiteY1"/>
              </a:cxn>
              <a:cxn ang="0">
                <a:pos x="connsiteX2" y="connsiteY2"/>
              </a:cxn>
            </a:cxnLst>
            <a:rect l="l" t="t" r="r" b="b"/>
            <a:pathLst>
              <a:path w="1087394" h="173190">
                <a:moveTo>
                  <a:pt x="0" y="0"/>
                </a:moveTo>
                <a:cubicBezTo>
                  <a:pt x="168875" y="83408"/>
                  <a:pt x="337751" y="166817"/>
                  <a:pt x="518983" y="172995"/>
                </a:cubicBezTo>
                <a:cubicBezTo>
                  <a:pt x="700215" y="179173"/>
                  <a:pt x="1087394" y="37071"/>
                  <a:pt x="1087394" y="37071"/>
                </a:cubicBezTo>
              </a:path>
            </a:pathLst>
          </a:custGeom>
          <a:noFill/>
          <a:ln>
            <a:solidFill>
              <a:schemeClr val="accent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42F2A436-3015-3FEF-0F7B-588D75D77287}"/>
              </a:ext>
            </a:extLst>
          </p:cNvPr>
          <p:cNvSpPr/>
          <p:nvPr/>
        </p:nvSpPr>
        <p:spPr>
          <a:xfrm>
            <a:off x="6848853" y="2256311"/>
            <a:ext cx="2187146" cy="321276"/>
          </a:xfrm>
          <a:custGeom>
            <a:avLst/>
            <a:gdLst>
              <a:gd name="connsiteX0" fmla="*/ 0 w 2187146"/>
              <a:gd name="connsiteY0" fmla="*/ 0 h 321276"/>
              <a:gd name="connsiteX1" fmla="*/ 1136821 w 2187146"/>
              <a:gd name="connsiteY1" fmla="*/ 321276 h 321276"/>
              <a:gd name="connsiteX2" fmla="*/ 2187146 w 2187146"/>
              <a:gd name="connsiteY2" fmla="*/ 0 h 321276"/>
            </a:gdLst>
            <a:ahLst/>
            <a:cxnLst>
              <a:cxn ang="0">
                <a:pos x="connsiteX0" y="connsiteY0"/>
              </a:cxn>
              <a:cxn ang="0">
                <a:pos x="connsiteX1" y="connsiteY1"/>
              </a:cxn>
              <a:cxn ang="0">
                <a:pos x="connsiteX2" y="connsiteY2"/>
              </a:cxn>
            </a:cxnLst>
            <a:rect l="l" t="t" r="r" b="b"/>
            <a:pathLst>
              <a:path w="2187146" h="321276">
                <a:moveTo>
                  <a:pt x="0" y="0"/>
                </a:moveTo>
                <a:cubicBezTo>
                  <a:pt x="386148" y="160638"/>
                  <a:pt x="772297" y="321276"/>
                  <a:pt x="1136821" y="321276"/>
                </a:cubicBezTo>
                <a:cubicBezTo>
                  <a:pt x="1501345" y="321276"/>
                  <a:pt x="2187146" y="0"/>
                  <a:pt x="2187146" y="0"/>
                </a:cubicBezTo>
              </a:path>
            </a:pathLst>
          </a:custGeom>
          <a:noFill/>
          <a:ln>
            <a:solidFill>
              <a:schemeClr val="accent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7729D53-50C8-C30B-014C-3D5E32097D83}"/>
              </a:ext>
            </a:extLst>
          </p:cNvPr>
          <p:cNvSpPr txBox="1"/>
          <p:nvPr/>
        </p:nvSpPr>
        <p:spPr>
          <a:xfrm>
            <a:off x="7743174" y="1342937"/>
            <a:ext cx="747584" cy="276999"/>
          </a:xfrm>
          <a:prstGeom prst="rect">
            <a:avLst/>
          </a:prstGeom>
          <a:noFill/>
        </p:spPr>
        <p:txBody>
          <a:bodyPr wrap="square" rtlCol="0">
            <a:spAutoFit/>
          </a:bodyPr>
          <a:lstStyle/>
          <a:p>
            <a:r>
              <a:rPr lang="en-US" sz="1200" dirty="0"/>
              <a:t>CS 1</a:t>
            </a:r>
          </a:p>
        </p:txBody>
      </p:sp>
      <p:sp>
        <p:nvSpPr>
          <p:cNvPr id="19" name="TextBox 18">
            <a:extLst>
              <a:ext uri="{FF2B5EF4-FFF2-40B4-BE49-F238E27FC236}">
                <a16:creationId xmlns:a16="http://schemas.microsoft.com/office/drawing/2014/main" id="{9C34BA02-52F3-B564-2CA9-55738DD37266}"/>
              </a:ext>
            </a:extLst>
          </p:cNvPr>
          <p:cNvSpPr txBox="1"/>
          <p:nvPr/>
        </p:nvSpPr>
        <p:spPr>
          <a:xfrm>
            <a:off x="9038446" y="1334118"/>
            <a:ext cx="747584" cy="276999"/>
          </a:xfrm>
          <a:prstGeom prst="rect">
            <a:avLst/>
          </a:prstGeom>
          <a:noFill/>
        </p:spPr>
        <p:txBody>
          <a:bodyPr wrap="square" rtlCol="0">
            <a:spAutoFit/>
          </a:bodyPr>
          <a:lstStyle/>
          <a:p>
            <a:r>
              <a:rPr lang="en-US" sz="1200" dirty="0"/>
              <a:t>CS 2</a:t>
            </a:r>
          </a:p>
        </p:txBody>
      </p:sp>
      <p:sp>
        <p:nvSpPr>
          <p:cNvPr id="20" name="Rectangle 19">
            <a:extLst>
              <a:ext uri="{FF2B5EF4-FFF2-40B4-BE49-F238E27FC236}">
                <a16:creationId xmlns:a16="http://schemas.microsoft.com/office/drawing/2014/main" id="{4AA274B7-683D-AD6D-B3CA-72E708014DF8}"/>
              </a:ext>
            </a:extLst>
          </p:cNvPr>
          <p:cNvSpPr/>
          <p:nvPr/>
        </p:nvSpPr>
        <p:spPr>
          <a:xfrm>
            <a:off x="704774" y="3889593"/>
            <a:ext cx="2325838" cy="2165823"/>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594BFDC-914C-A1C3-C50B-B497981BBBF5}"/>
              </a:ext>
            </a:extLst>
          </p:cNvPr>
          <p:cNvSpPr txBox="1"/>
          <p:nvPr/>
        </p:nvSpPr>
        <p:spPr>
          <a:xfrm>
            <a:off x="1630962" y="4128636"/>
            <a:ext cx="747584" cy="276999"/>
          </a:xfrm>
          <a:prstGeom prst="rect">
            <a:avLst/>
          </a:prstGeom>
          <a:noFill/>
        </p:spPr>
        <p:txBody>
          <a:bodyPr wrap="square" rtlCol="0">
            <a:spAutoFit/>
          </a:bodyPr>
          <a:lstStyle/>
          <a:p>
            <a:r>
              <a:rPr lang="en-US" sz="1200" dirty="0"/>
              <a:t>Base</a:t>
            </a:r>
          </a:p>
        </p:txBody>
      </p:sp>
      <p:cxnSp>
        <p:nvCxnSpPr>
          <p:cNvPr id="24" name="Straight Arrow Connector 23">
            <a:extLst>
              <a:ext uri="{FF2B5EF4-FFF2-40B4-BE49-F238E27FC236}">
                <a16:creationId xmlns:a16="http://schemas.microsoft.com/office/drawing/2014/main" id="{35BFDEDC-E197-28C8-DFB4-E18590E7EB40}"/>
              </a:ext>
            </a:extLst>
          </p:cNvPr>
          <p:cNvCxnSpPr>
            <a:cxnSpLocks/>
          </p:cNvCxnSpPr>
          <p:nvPr/>
        </p:nvCxnSpPr>
        <p:spPr>
          <a:xfrm>
            <a:off x="385861" y="5035067"/>
            <a:ext cx="10018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ight Arrow 24">
            <a:extLst>
              <a:ext uri="{FF2B5EF4-FFF2-40B4-BE49-F238E27FC236}">
                <a16:creationId xmlns:a16="http://schemas.microsoft.com/office/drawing/2014/main" id="{A98DD4B1-6F8D-1284-D390-B67FC131923E}"/>
              </a:ext>
            </a:extLst>
          </p:cNvPr>
          <p:cNvSpPr/>
          <p:nvPr/>
        </p:nvSpPr>
        <p:spPr>
          <a:xfrm>
            <a:off x="3412129" y="1721365"/>
            <a:ext cx="1470454" cy="3619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9669C50D-3ACE-9527-9AE6-07513D8A0781}"/>
              </a:ext>
            </a:extLst>
          </p:cNvPr>
          <p:cNvSpPr/>
          <p:nvPr/>
        </p:nvSpPr>
        <p:spPr>
          <a:xfrm rot="5400000">
            <a:off x="1459961" y="3140747"/>
            <a:ext cx="932850" cy="408157"/>
          </a:xfrm>
          <a:prstGeom prst="rightArrow">
            <a:avLst>
              <a:gd name="adj1" fmla="val 50001"/>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FB871E1-EE30-5EEF-BAFC-BA345CA8C176}"/>
              </a:ext>
            </a:extLst>
          </p:cNvPr>
          <p:cNvSpPr txBox="1"/>
          <p:nvPr/>
        </p:nvSpPr>
        <p:spPr>
          <a:xfrm>
            <a:off x="3494587" y="1987098"/>
            <a:ext cx="1617190" cy="646331"/>
          </a:xfrm>
          <a:prstGeom prst="rect">
            <a:avLst/>
          </a:prstGeom>
          <a:noFill/>
        </p:spPr>
        <p:txBody>
          <a:bodyPr wrap="square" rtlCol="0">
            <a:spAutoFit/>
          </a:bodyPr>
          <a:lstStyle/>
          <a:p>
            <a:r>
              <a:rPr lang="en-US" dirty="0"/>
              <a:t>Horizontal</a:t>
            </a:r>
          </a:p>
          <a:p>
            <a:r>
              <a:rPr lang="en-US" dirty="0"/>
              <a:t>(auto)</a:t>
            </a:r>
          </a:p>
        </p:txBody>
      </p:sp>
      <p:sp>
        <p:nvSpPr>
          <p:cNvPr id="28" name="TextBox 27">
            <a:extLst>
              <a:ext uri="{FF2B5EF4-FFF2-40B4-BE49-F238E27FC236}">
                <a16:creationId xmlns:a16="http://schemas.microsoft.com/office/drawing/2014/main" id="{EB55F53F-5A39-84C7-4A89-FB28BE36629C}"/>
              </a:ext>
            </a:extLst>
          </p:cNvPr>
          <p:cNvSpPr txBox="1"/>
          <p:nvPr/>
        </p:nvSpPr>
        <p:spPr>
          <a:xfrm>
            <a:off x="2130465" y="3034788"/>
            <a:ext cx="1617190" cy="923330"/>
          </a:xfrm>
          <a:prstGeom prst="rect">
            <a:avLst/>
          </a:prstGeom>
          <a:noFill/>
        </p:spPr>
        <p:txBody>
          <a:bodyPr wrap="square" rtlCol="0">
            <a:spAutoFit/>
          </a:bodyPr>
          <a:lstStyle/>
          <a:p>
            <a:r>
              <a:rPr lang="en-US" dirty="0"/>
              <a:t>Vertical </a:t>
            </a:r>
            <a:r>
              <a:rPr lang="en-US" strike="sngStrike" dirty="0"/>
              <a:t>(manual)</a:t>
            </a:r>
          </a:p>
          <a:p>
            <a:r>
              <a:rPr lang="en-US" dirty="0"/>
              <a:t>(auto)</a:t>
            </a:r>
          </a:p>
        </p:txBody>
      </p:sp>
      <p:pic>
        <p:nvPicPr>
          <p:cNvPr id="39" name="!!cluster1" descr="Database with solid fill">
            <a:extLst>
              <a:ext uri="{FF2B5EF4-FFF2-40B4-BE49-F238E27FC236}">
                <a16:creationId xmlns:a16="http://schemas.microsoft.com/office/drawing/2014/main" id="{DF8DD673-2E67-93C2-EFD9-E61A23CB01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5858" y="1535294"/>
            <a:ext cx="914400" cy="914400"/>
          </a:xfrm>
          <a:prstGeom prst="rect">
            <a:avLst/>
          </a:prstGeom>
        </p:spPr>
      </p:pic>
      <p:pic>
        <p:nvPicPr>
          <p:cNvPr id="40" name="!!cluster2" descr="Database with solid fill">
            <a:extLst>
              <a:ext uri="{FF2B5EF4-FFF2-40B4-BE49-F238E27FC236}">
                <a16:creationId xmlns:a16="http://schemas.microsoft.com/office/drawing/2014/main" id="{5F0F2F56-CD25-CB7F-3AED-D659FFF289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3988" y="1560467"/>
            <a:ext cx="914400" cy="791934"/>
          </a:xfrm>
          <a:prstGeom prst="rect">
            <a:avLst/>
          </a:prstGeom>
        </p:spPr>
      </p:pic>
      <p:pic>
        <p:nvPicPr>
          <p:cNvPr id="41" name="!!clustercs1" descr="Database with solid fill">
            <a:extLst>
              <a:ext uri="{FF2B5EF4-FFF2-40B4-BE49-F238E27FC236}">
                <a16:creationId xmlns:a16="http://schemas.microsoft.com/office/drawing/2014/main" id="{FCAD3193-4FF2-FD55-761B-F941B073AB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0108" y="1546687"/>
            <a:ext cx="914400" cy="791934"/>
          </a:xfrm>
          <a:prstGeom prst="rect">
            <a:avLst/>
          </a:prstGeom>
        </p:spPr>
      </p:pic>
      <p:pic>
        <p:nvPicPr>
          <p:cNvPr id="42" name="!!clustercs2" descr="Database with solid fill">
            <a:extLst>
              <a:ext uri="{FF2B5EF4-FFF2-40B4-BE49-F238E27FC236}">
                <a16:creationId xmlns:a16="http://schemas.microsoft.com/office/drawing/2014/main" id="{B5CE4C9C-0AE6-02AA-3DDF-41BD0771CF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24591" y="1546687"/>
            <a:ext cx="914400" cy="791934"/>
          </a:xfrm>
          <a:prstGeom prst="rect">
            <a:avLst/>
          </a:prstGeom>
        </p:spPr>
      </p:pic>
      <p:pic>
        <p:nvPicPr>
          <p:cNvPr id="43" name="Graphic 42" descr="Database with solid fill">
            <a:extLst>
              <a:ext uri="{FF2B5EF4-FFF2-40B4-BE49-F238E27FC236}">
                <a16:creationId xmlns:a16="http://schemas.microsoft.com/office/drawing/2014/main" id="{CAA60067-35E6-C753-506D-2B9CE9B164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5837" y="4267862"/>
            <a:ext cx="1617190" cy="1617190"/>
          </a:xfrm>
          <a:prstGeom prst="rect">
            <a:avLst/>
          </a:prstGeom>
        </p:spPr>
      </p:pic>
      <p:sp>
        <p:nvSpPr>
          <p:cNvPr id="3" name="Rectangle 2">
            <a:extLst>
              <a:ext uri="{FF2B5EF4-FFF2-40B4-BE49-F238E27FC236}">
                <a16:creationId xmlns:a16="http://schemas.microsoft.com/office/drawing/2014/main" id="{7CE80AC8-D036-319B-8D45-6FC3B5986136}"/>
              </a:ext>
            </a:extLst>
          </p:cNvPr>
          <p:cNvSpPr/>
          <p:nvPr/>
        </p:nvSpPr>
        <p:spPr>
          <a:xfrm>
            <a:off x="5828207" y="3889594"/>
            <a:ext cx="4449462" cy="2208042"/>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024CA0B1-272C-D98B-E5AD-8A09871C7ACE}"/>
              </a:ext>
            </a:extLst>
          </p:cNvPr>
          <p:cNvCxnSpPr>
            <a:cxnSpLocks/>
          </p:cNvCxnSpPr>
          <p:nvPr/>
        </p:nvCxnSpPr>
        <p:spPr>
          <a:xfrm>
            <a:off x="5235082" y="4751809"/>
            <a:ext cx="12047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cluster1" descr="Database with solid fill">
            <a:extLst>
              <a:ext uri="{FF2B5EF4-FFF2-40B4-BE49-F238E27FC236}">
                <a16:creationId xmlns:a16="http://schemas.microsoft.com/office/drawing/2014/main" id="{AA766057-4199-566F-E634-E42CA71A0B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69958" y="4339711"/>
            <a:ext cx="914400" cy="914400"/>
          </a:xfrm>
          <a:prstGeom prst="rect">
            <a:avLst/>
          </a:prstGeom>
        </p:spPr>
      </p:pic>
      <p:pic>
        <p:nvPicPr>
          <p:cNvPr id="29" name="Graphic 28" descr="Database with solid fill">
            <a:extLst>
              <a:ext uri="{FF2B5EF4-FFF2-40B4-BE49-F238E27FC236}">
                <a16:creationId xmlns:a16="http://schemas.microsoft.com/office/drawing/2014/main" id="{25C2D564-A478-19F8-84CD-4D9921B246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7404" y="4092060"/>
            <a:ext cx="1617190" cy="1617190"/>
          </a:xfrm>
          <a:prstGeom prst="rect">
            <a:avLst/>
          </a:prstGeom>
        </p:spPr>
      </p:pic>
      <p:sp>
        <p:nvSpPr>
          <p:cNvPr id="30" name="Freeform 29">
            <a:extLst>
              <a:ext uri="{FF2B5EF4-FFF2-40B4-BE49-F238E27FC236}">
                <a16:creationId xmlns:a16="http://schemas.microsoft.com/office/drawing/2014/main" id="{4C0D746D-605F-1C8F-CB61-A8C9C4D1A8DC}"/>
              </a:ext>
            </a:extLst>
          </p:cNvPr>
          <p:cNvSpPr/>
          <p:nvPr/>
        </p:nvSpPr>
        <p:spPr>
          <a:xfrm rot="594114">
            <a:off x="6736808" y="5367673"/>
            <a:ext cx="1901950" cy="276999"/>
          </a:xfrm>
          <a:custGeom>
            <a:avLst/>
            <a:gdLst>
              <a:gd name="connsiteX0" fmla="*/ 0 w 2187146"/>
              <a:gd name="connsiteY0" fmla="*/ 0 h 321276"/>
              <a:gd name="connsiteX1" fmla="*/ 1136821 w 2187146"/>
              <a:gd name="connsiteY1" fmla="*/ 321276 h 321276"/>
              <a:gd name="connsiteX2" fmla="*/ 2187146 w 2187146"/>
              <a:gd name="connsiteY2" fmla="*/ 0 h 321276"/>
            </a:gdLst>
            <a:ahLst/>
            <a:cxnLst>
              <a:cxn ang="0">
                <a:pos x="connsiteX0" y="connsiteY0"/>
              </a:cxn>
              <a:cxn ang="0">
                <a:pos x="connsiteX1" y="connsiteY1"/>
              </a:cxn>
              <a:cxn ang="0">
                <a:pos x="connsiteX2" y="connsiteY2"/>
              </a:cxn>
            </a:cxnLst>
            <a:rect l="l" t="t" r="r" b="b"/>
            <a:pathLst>
              <a:path w="2187146" h="321276">
                <a:moveTo>
                  <a:pt x="0" y="0"/>
                </a:moveTo>
                <a:cubicBezTo>
                  <a:pt x="386148" y="160638"/>
                  <a:pt x="772297" y="321276"/>
                  <a:pt x="1136821" y="321276"/>
                </a:cubicBezTo>
                <a:cubicBezTo>
                  <a:pt x="1501345" y="321276"/>
                  <a:pt x="2187146" y="0"/>
                  <a:pt x="2187146" y="0"/>
                </a:cubicBezTo>
              </a:path>
            </a:pathLst>
          </a:custGeom>
          <a:noFill/>
          <a:ln>
            <a:solidFill>
              <a:schemeClr val="accent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a:extLst>
              <a:ext uri="{FF2B5EF4-FFF2-40B4-BE49-F238E27FC236}">
                <a16:creationId xmlns:a16="http://schemas.microsoft.com/office/drawing/2014/main" id="{97712DA9-DF83-771C-F378-8D423F308A18}"/>
              </a:ext>
            </a:extLst>
          </p:cNvPr>
          <p:cNvSpPr/>
          <p:nvPr/>
        </p:nvSpPr>
        <p:spPr>
          <a:xfrm rot="1937916">
            <a:off x="3826074" y="3350255"/>
            <a:ext cx="1470454" cy="3619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6D1E1A4-E2A3-84FA-5CBE-C2DEF72E72D5}"/>
              </a:ext>
            </a:extLst>
          </p:cNvPr>
          <p:cNvSpPr txBox="1"/>
          <p:nvPr/>
        </p:nvSpPr>
        <p:spPr>
          <a:xfrm rot="1900556">
            <a:off x="3621823" y="3621947"/>
            <a:ext cx="1617190" cy="646331"/>
          </a:xfrm>
          <a:prstGeom prst="rect">
            <a:avLst/>
          </a:prstGeom>
          <a:noFill/>
        </p:spPr>
        <p:txBody>
          <a:bodyPr wrap="square" rtlCol="0">
            <a:spAutoFit/>
          </a:bodyPr>
          <a:lstStyle/>
          <a:p>
            <a:r>
              <a:rPr lang="en-US" dirty="0"/>
              <a:t>“Diagonal”</a:t>
            </a:r>
          </a:p>
          <a:p>
            <a:r>
              <a:rPr lang="en-US" dirty="0"/>
              <a:t>(auto)</a:t>
            </a:r>
          </a:p>
        </p:txBody>
      </p:sp>
      <p:sp>
        <p:nvSpPr>
          <p:cNvPr id="33" name="TextBox 32">
            <a:extLst>
              <a:ext uri="{FF2B5EF4-FFF2-40B4-BE49-F238E27FC236}">
                <a16:creationId xmlns:a16="http://schemas.microsoft.com/office/drawing/2014/main" id="{3FAE8AB3-1E7A-8EEA-C1E1-D1A0482358F1}"/>
              </a:ext>
            </a:extLst>
          </p:cNvPr>
          <p:cNvSpPr txBox="1"/>
          <p:nvPr/>
        </p:nvSpPr>
        <p:spPr>
          <a:xfrm>
            <a:off x="7823521" y="6097073"/>
            <a:ext cx="869216" cy="369332"/>
          </a:xfrm>
          <a:prstGeom prst="rect">
            <a:avLst/>
          </a:prstGeom>
          <a:noFill/>
        </p:spPr>
        <p:txBody>
          <a:bodyPr wrap="square" rtlCol="0">
            <a:spAutoFit/>
          </a:bodyPr>
          <a:lstStyle/>
          <a:p>
            <a:r>
              <a:rPr lang="en-US" dirty="0"/>
              <a:t>RAIS</a:t>
            </a:r>
          </a:p>
        </p:txBody>
      </p:sp>
      <p:sp>
        <p:nvSpPr>
          <p:cNvPr id="34" name="TextBox 33">
            <a:extLst>
              <a:ext uri="{FF2B5EF4-FFF2-40B4-BE49-F238E27FC236}">
                <a16:creationId xmlns:a16="http://schemas.microsoft.com/office/drawing/2014/main" id="{F2C6ABF3-ED5B-33EA-0B34-D1695B1957C5}"/>
              </a:ext>
            </a:extLst>
          </p:cNvPr>
          <p:cNvSpPr txBox="1"/>
          <p:nvPr/>
        </p:nvSpPr>
        <p:spPr>
          <a:xfrm>
            <a:off x="6410389" y="4159646"/>
            <a:ext cx="747584" cy="276999"/>
          </a:xfrm>
          <a:prstGeom prst="rect">
            <a:avLst/>
          </a:prstGeom>
          <a:noFill/>
        </p:spPr>
        <p:txBody>
          <a:bodyPr wrap="square" rtlCol="0">
            <a:spAutoFit/>
          </a:bodyPr>
          <a:lstStyle/>
          <a:p>
            <a:r>
              <a:rPr lang="en-US" sz="1200" dirty="0"/>
              <a:t>“Base”</a:t>
            </a:r>
          </a:p>
        </p:txBody>
      </p:sp>
      <p:sp>
        <p:nvSpPr>
          <p:cNvPr id="35" name="TextBox 34">
            <a:extLst>
              <a:ext uri="{FF2B5EF4-FFF2-40B4-BE49-F238E27FC236}">
                <a16:creationId xmlns:a16="http://schemas.microsoft.com/office/drawing/2014/main" id="{20724649-6C11-76EA-8072-4B0CDB2EBD75}"/>
              </a:ext>
            </a:extLst>
          </p:cNvPr>
          <p:cNvSpPr txBox="1"/>
          <p:nvPr/>
        </p:nvSpPr>
        <p:spPr>
          <a:xfrm>
            <a:off x="8993093" y="2789906"/>
            <a:ext cx="2607722" cy="1200329"/>
          </a:xfrm>
          <a:prstGeom prst="rect">
            <a:avLst/>
          </a:prstGeom>
          <a:noFill/>
        </p:spPr>
        <p:txBody>
          <a:bodyPr wrap="square" lIns="0" rIns="0" rtlCol="0">
            <a:spAutoFit/>
          </a:bodyPr>
          <a:lstStyle/>
          <a:p>
            <a:pPr marL="342900" indent="-342900">
              <a:buAutoNum type="arabicPeriod"/>
            </a:pPr>
            <a:r>
              <a:rPr lang="en-US" dirty="0"/>
              <a:t>Changing workloads</a:t>
            </a:r>
          </a:p>
          <a:p>
            <a:pPr marL="342900" indent="-342900">
              <a:buAutoNum type="arabicPeriod"/>
            </a:pPr>
            <a:r>
              <a:rPr lang="en-US" dirty="0"/>
              <a:t>Data size</a:t>
            </a:r>
          </a:p>
          <a:p>
            <a:pPr marL="342900" indent="-342900">
              <a:buAutoNum type="arabicPeriod"/>
            </a:pPr>
            <a:r>
              <a:rPr lang="en-US" dirty="0"/>
              <a:t>Heavy hitters</a:t>
            </a:r>
          </a:p>
          <a:p>
            <a:pPr marL="342900" indent="-342900">
              <a:buAutoNum type="arabicPeriod"/>
            </a:pPr>
            <a:r>
              <a:rPr lang="en-US" dirty="0"/>
              <a:t>Bursts</a:t>
            </a:r>
          </a:p>
        </p:txBody>
      </p:sp>
      <p:pic>
        <p:nvPicPr>
          <p:cNvPr id="36" name="Graphic 35" descr="Checkmark with solid fill">
            <a:extLst>
              <a:ext uri="{FF2B5EF4-FFF2-40B4-BE49-F238E27FC236}">
                <a16:creationId xmlns:a16="http://schemas.microsoft.com/office/drawing/2014/main" id="{34E3F43D-C26B-563D-0ABE-30F1B45B11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57706" y="3651675"/>
            <a:ext cx="290983" cy="290983"/>
          </a:xfrm>
          <a:prstGeom prst="rect">
            <a:avLst/>
          </a:prstGeom>
        </p:spPr>
      </p:pic>
      <p:pic>
        <p:nvPicPr>
          <p:cNvPr id="37" name="Graphic 36" descr="Close with solid fill">
            <a:extLst>
              <a:ext uri="{FF2B5EF4-FFF2-40B4-BE49-F238E27FC236}">
                <a16:creationId xmlns:a16="http://schemas.microsoft.com/office/drawing/2014/main" id="{D1646616-5BD7-7A0D-E004-2853C484F5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29260" y="3383755"/>
            <a:ext cx="290983" cy="290983"/>
          </a:xfrm>
          <a:prstGeom prst="rect">
            <a:avLst/>
          </a:prstGeom>
        </p:spPr>
      </p:pic>
      <p:pic>
        <p:nvPicPr>
          <p:cNvPr id="38" name="Graphic 37" descr="Close with solid fill">
            <a:extLst>
              <a:ext uri="{FF2B5EF4-FFF2-40B4-BE49-F238E27FC236}">
                <a16:creationId xmlns:a16="http://schemas.microsoft.com/office/drawing/2014/main" id="{AB6F9B4E-4F03-3E9C-2BEA-7418850A07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24898" y="3085018"/>
            <a:ext cx="290983" cy="290983"/>
          </a:xfrm>
          <a:prstGeom prst="rect">
            <a:avLst/>
          </a:prstGeom>
        </p:spPr>
      </p:pic>
      <p:pic>
        <p:nvPicPr>
          <p:cNvPr id="44" name="Graphic 43" descr="Close with solid fill">
            <a:extLst>
              <a:ext uri="{FF2B5EF4-FFF2-40B4-BE49-F238E27FC236}">
                <a16:creationId xmlns:a16="http://schemas.microsoft.com/office/drawing/2014/main" id="{A44762E7-2B51-54B4-02B9-3127B612C6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19994" y="2811473"/>
            <a:ext cx="290982" cy="290982"/>
          </a:xfrm>
          <a:prstGeom prst="rect">
            <a:avLst/>
          </a:prstGeom>
        </p:spPr>
      </p:pic>
      <p:pic>
        <p:nvPicPr>
          <p:cNvPr id="47" name="Graphic 46" descr="Checkmark with solid fill">
            <a:extLst>
              <a:ext uri="{FF2B5EF4-FFF2-40B4-BE49-F238E27FC236}">
                <a16:creationId xmlns:a16="http://schemas.microsoft.com/office/drawing/2014/main" id="{886D3005-FEF1-878E-127B-F27CEB36BB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55006" y="3371857"/>
            <a:ext cx="290983" cy="290983"/>
          </a:xfrm>
          <a:prstGeom prst="rect">
            <a:avLst/>
          </a:prstGeom>
        </p:spPr>
      </p:pic>
      <p:pic>
        <p:nvPicPr>
          <p:cNvPr id="49" name="Graphic 48" descr="Checkmark with solid fill">
            <a:extLst>
              <a:ext uri="{FF2B5EF4-FFF2-40B4-BE49-F238E27FC236}">
                <a16:creationId xmlns:a16="http://schemas.microsoft.com/office/drawing/2014/main" id="{462441A8-1BA7-8BEB-00E9-BA25F29D4A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41643" y="3083504"/>
            <a:ext cx="290983" cy="290983"/>
          </a:xfrm>
          <a:prstGeom prst="rect">
            <a:avLst/>
          </a:prstGeom>
        </p:spPr>
      </p:pic>
      <p:pic>
        <p:nvPicPr>
          <p:cNvPr id="53" name="Graphic 52" descr="Checkmark with solid fill">
            <a:extLst>
              <a:ext uri="{FF2B5EF4-FFF2-40B4-BE49-F238E27FC236}">
                <a16:creationId xmlns:a16="http://schemas.microsoft.com/office/drawing/2014/main" id="{F49BC366-F161-FE73-3414-DF1B76E3AE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32899" y="2803104"/>
            <a:ext cx="290983" cy="290983"/>
          </a:xfrm>
          <a:prstGeom prst="rect">
            <a:avLst/>
          </a:prstGeom>
        </p:spPr>
      </p:pic>
    </p:spTree>
    <p:extLst>
      <p:ext uri="{BB962C8B-B14F-4D97-AF65-F5344CB8AC3E}">
        <p14:creationId xmlns:p14="http://schemas.microsoft.com/office/powerpoint/2010/main" val="32312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31" grpId="0" animBg="1"/>
      <p:bldP spid="32"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DF1CB-578D-1862-DB55-A8B925987E75}"/>
              </a:ext>
            </a:extLst>
          </p:cNvPr>
          <p:cNvSpPr>
            <a:spLocks noGrp="1"/>
          </p:cNvSpPr>
          <p:nvPr>
            <p:ph type="title"/>
          </p:nvPr>
        </p:nvSpPr>
        <p:spPr>
          <a:xfrm>
            <a:off x="320298" y="304800"/>
            <a:ext cx="11582400" cy="638175"/>
          </a:xfrm>
        </p:spPr>
        <p:txBody>
          <a:bodyPr/>
          <a:lstStyle/>
          <a:p>
            <a:r>
              <a:rPr lang="en-US" dirty="0"/>
              <a:t>How much should we scale?</a:t>
            </a:r>
          </a:p>
        </p:txBody>
      </p:sp>
      <p:sp>
        <p:nvSpPr>
          <p:cNvPr id="4" name="!!baseline">
            <a:extLst>
              <a:ext uri="{FF2B5EF4-FFF2-40B4-BE49-F238E27FC236}">
                <a16:creationId xmlns:a16="http://schemas.microsoft.com/office/drawing/2014/main" id="{8192DCC1-3F73-17EC-D580-AC0DFDFC9FEC}"/>
              </a:ext>
            </a:extLst>
          </p:cNvPr>
          <p:cNvSpPr/>
          <p:nvPr/>
        </p:nvSpPr>
        <p:spPr>
          <a:xfrm>
            <a:off x="1143630" y="3375446"/>
            <a:ext cx="889515" cy="4471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0D9AE1-9784-831A-A9C3-997911FFD4A3}"/>
              </a:ext>
            </a:extLst>
          </p:cNvPr>
          <p:cNvSpPr txBox="1"/>
          <p:nvPr/>
        </p:nvSpPr>
        <p:spPr>
          <a:xfrm>
            <a:off x="161594" y="1444025"/>
            <a:ext cx="562150" cy="278140"/>
          </a:xfrm>
          <a:prstGeom prst="rect">
            <a:avLst/>
          </a:prstGeom>
          <a:noFill/>
        </p:spPr>
        <p:txBody>
          <a:bodyPr wrap="none" rtlCol="0">
            <a:spAutoFit/>
          </a:bodyPr>
          <a:lstStyle/>
          <a:p>
            <a:r>
              <a:rPr lang="en-US" dirty="0"/>
              <a:t>$/min</a:t>
            </a:r>
          </a:p>
        </p:txBody>
      </p:sp>
      <p:sp>
        <p:nvSpPr>
          <p:cNvPr id="6" name="TextBox 5">
            <a:extLst>
              <a:ext uri="{FF2B5EF4-FFF2-40B4-BE49-F238E27FC236}">
                <a16:creationId xmlns:a16="http://schemas.microsoft.com/office/drawing/2014/main" id="{A8F8C84C-175C-CBAB-3E51-C0630BA116AC}"/>
              </a:ext>
            </a:extLst>
          </p:cNvPr>
          <p:cNvSpPr txBox="1"/>
          <p:nvPr/>
        </p:nvSpPr>
        <p:spPr>
          <a:xfrm>
            <a:off x="2517112" y="3844772"/>
            <a:ext cx="852203" cy="369332"/>
          </a:xfrm>
          <a:prstGeom prst="rect">
            <a:avLst/>
          </a:prstGeom>
          <a:noFill/>
        </p:spPr>
        <p:txBody>
          <a:bodyPr wrap="square" rtlCol="0">
            <a:spAutoFit/>
          </a:bodyPr>
          <a:lstStyle/>
          <a:p>
            <a:r>
              <a:rPr lang="en-US" dirty="0"/>
              <a:t>Time</a:t>
            </a:r>
          </a:p>
        </p:txBody>
      </p:sp>
      <p:sp>
        <p:nvSpPr>
          <p:cNvPr id="7" name="TextBox 6">
            <a:extLst>
              <a:ext uri="{FF2B5EF4-FFF2-40B4-BE49-F238E27FC236}">
                <a16:creationId xmlns:a16="http://schemas.microsoft.com/office/drawing/2014/main" id="{1C4F436F-FA15-1AC3-90C9-912F187776F1}"/>
              </a:ext>
            </a:extLst>
          </p:cNvPr>
          <p:cNvSpPr txBox="1"/>
          <p:nvPr/>
        </p:nvSpPr>
        <p:spPr>
          <a:xfrm>
            <a:off x="920364" y="3982643"/>
            <a:ext cx="2014902" cy="830997"/>
          </a:xfrm>
          <a:prstGeom prst="rect">
            <a:avLst/>
          </a:prstGeom>
          <a:noFill/>
        </p:spPr>
        <p:txBody>
          <a:bodyPr wrap="square" rtlCol="0">
            <a:spAutoFit/>
          </a:bodyPr>
          <a:lstStyle/>
          <a:p>
            <a:r>
              <a:rPr lang="en-US" sz="1600" dirty="0"/>
              <a:t>Runtime: 8min</a:t>
            </a:r>
          </a:p>
          <a:p>
            <a:r>
              <a:rPr lang="en-US" sz="1600" dirty="0"/>
              <a:t>Cost $1/min</a:t>
            </a:r>
          </a:p>
          <a:p>
            <a:r>
              <a:rPr lang="en-US" sz="1600" b="1" dirty="0">
                <a:solidFill>
                  <a:schemeClr val="accent4"/>
                </a:solidFill>
              </a:rPr>
              <a:t>Total cost= $8</a:t>
            </a:r>
          </a:p>
        </p:txBody>
      </p:sp>
      <p:cxnSp>
        <p:nvCxnSpPr>
          <p:cNvPr id="8" name="Straight Arrow Connector 7">
            <a:extLst>
              <a:ext uri="{FF2B5EF4-FFF2-40B4-BE49-F238E27FC236}">
                <a16:creationId xmlns:a16="http://schemas.microsoft.com/office/drawing/2014/main" id="{B0813C63-66C0-39CC-F733-1CA55288192D}"/>
              </a:ext>
            </a:extLst>
          </p:cNvPr>
          <p:cNvCxnSpPr>
            <a:cxnSpLocks/>
          </p:cNvCxnSpPr>
          <p:nvPr/>
        </p:nvCxnSpPr>
        <p:spPr>
          <a:xfrm flipV="1">
            <a:off x="956841" y="1498916"/>
            <a:ext cx="0" cy="2324259"/>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11F30A4-3B45-4A9F-75D2-EB5BEB9A8E61}"/>
              </a:ext>
            </a:extLst>
          </p:cNvPr>
          <p:cNvCxnSpPr>
            <a:cxnSpLocks/>
          </p:cNvCxnSpPr>
          <p:nvPr/>
        </p:nvCxnSpPr>
        <p:spPr>
          <a:xfrm>
            <a:off x="956841" y="3823175"/>
            <a:ext cx="2087756"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34A6491-A576-141D-9942-848225F83BFF}"/>
              </a:ext>
            </a:extLst>
          </p:cNvPr>
          <p:cNvSpPr txBox="1"/>
          <p:nvPr/>
        </p:nvSpPr>
        <p:spPr>
          <a:xfrm>
            <a:off x="499004" y="3218058"/>
            <a:ext cx="340027" cy="278140"/>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0168B244-0BF3-FF2C-998B-93A76EBEB302}"/>
              </a:ext>
            </a:extLst>
          </p:cNvPr>
          <p:cNvSpPr txBox="1"/>
          <p:nvPr/>
        </p:nvSpPr>
        <p:spPr>
          <a:xfrm>
            <a:off x="499004" y="2769102"/>
            <a:ext cx="340027" cy="278140"/>
          </a:xfrm>
          <a:prstGeom prst="rect">
            <a:avLst/>
          </a:prstGeom>
          <a:noFill/>
        </p:spPr>
        <p:txBody>
          <a:bodyPr wrap="none" rtlCol="0">
            <a:spAutoFit/>
          </a:bodyPr>
          <a:lstStyle/>
          <a:p>
            <a:r>
              <a:rPr lang="en-US" dirty="0"/>
              <a:t>$2</a:t>
            </a:r>
          </a:p>
        </p:txBody>
      </p:sp>
      <p:sp>
        <p:nvSpPr>
          <p:cNvPr id="12" name="TextBox 11">
            <a:extLst>
              <a:ext uri="{FF2B5EF4-FFF2-40B4-BE49-F238E27FC236}">
                <a16:creationId xmlns:a16="http://schemas.microsoft.com/office/drawing/2014/main" id="{A4E21DD2-BD94-A460-601F-1DC26347F408}"/>
              </a:ext>
            </a:extLst>
          </p:cNvPr>
          <p:cNvSpPr txBox="1"/>
          <p:nvPr/>
        </p:nvSpPr>
        <p:spPr>
          <a:xfrm>
            <a:off x="499004" y="1871191"/>
            <a:ext cx="340027" cy="278140"/>
          </a:xfrm>
          <a:prstGeom prst="rect">
            <a:avLst/>
          </a:prstGeom>
          <a:noFill/>
        </p:spPr>
        <p:txBody>
          <a:bodyPr wrap="none" rtlCol="0">
            <a:spAutoFit/>
          </a:bodyPr>
          <a:lstStyle/>
          <a:p>
            <a:r>
              <a:rPr lang="en-US" dirty="0"/>
              <a:t>$4</a:t>
            </a:r>
          </a:p>
        </p:txBody>
      </p:sp>
      <p:grpSp>
        <p:nvGrpSpPr>
          <p:cNvPr id="13" name="Group 12">
            <a:extLst>
              <a:ext uri="{FF2B5EF4-FFF2-40B4-BE49-F238E27FC236}">
                <a16:creationId xmlns:a16="http://schemas.microsoft.com/office/drawing/2014/main" id="{AC83CD40-7338-1B0C-5899-EECB439F6B3B}"/>
              </a:ext>
            </a:extLst>
          </p:cNvPr>
          <p:cNvGrpSpPr/>
          <p:nvPr/>
        </p:nvGrpSpPr>
        <p:grpSpPr>
          <a:xfrm>
            <a:off x="1158873" y="3745831"/>
            <a:ext cx="1279772" cy="137725"/>
            <a:chOff x="1453093" y="4507418"/>
            <a:chExt cx="2202601" cy="201386"/>
          </a:xfrm>
        </p:grpSpPr>
        <p:cxnSp>
          <p:nvCxnSpPr>
            <p:cNvPr id="14" name="Straight Arrow Connector 13">
              <a:extLst>
                <a:ext uri="{FF2B5EF4-FFF2-40B4-BE49-F238E27FC236}">
                  <a16:creationId xmlns:a16="http://schemas.microsoft.com/office/drawing/2014/main" id="{434E2D8B-22CF-43D9-6F12-D446D4FFFB4A}"/>
                </a:ext>
              </a:extLst>
            </p:cNvPr>
            <p:cNvCxnSpPr>
              <a:cxnSpLocks/>
            </p:cNvCxnSpPr>
            <p:nvPr/>
          </p:nvCxnSpPr>
          <p:spPr>
            <a:xfrm>
              <a:off x="1453093"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917AA88-2314-8B42-C6B8-A74C56C6A75D}"/>
                </a:ext>
              </a:extLst>
            </p:cNvPr>
            <p:cNvCxnSpPr>
              <a:cxnSpLocks/>
            </p:cNvCxnSpPr>
            <p:nvPr/>
          </p:nvCxnSpPr>
          <p:spPr>
            <a:xfrm>
              <a:off x="2187293"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EE906AD-1B7E-BD2D-BE23-AE9E0DF07B00}"/>
                </a:ext>
              </a:extLst>
            </p:cNvPr>
            <p:cNvCxnSpPr>
              <a:cxnSpLocks/>
            </p:cNvCxnSpPr>
            <p:nvPr/>
          </p:nvCxnSpPr>
          <p:spPr>
            <a:xfrm>
              <a:off x="2921494"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DAC9886-E659-3827-A259-D06379F1E13E}"/>
                </a:ext>
              </a:extLst>
            </p:cNvPr>
            <p:cNvCxnSpPr>
              <a:cxnSpLocks/>
            </p:cNvCxnSpPr>
            <p:nvPr/>
          </p:nvCxnSpPr>
          <p:spPr>
            <a:xfrm>
              <a:off x="3655694"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BD1C26F2-045E-15B9-2659-4912193DD326}"/>
              </a:ext>
            </a:extLst>
          </p:cNvPr>
          <p:cNvSpPr txBox="1"/>
          <p:nvPr/>
        </p:nvSpPr>
        <p:spPr>
          <a:xfrm>
            <a:off x="499004" y="2320147"/>
            <a:ext cx="340027" cy="278140"/>
          </a:xfrm>
          <a:prstGeom prst="rect">
            <a:avLst/>
          </a:prstGeom>
          <a:noFill/>
        </p:spPr>
        <p:txBody>
          <a:bodyPr wrap="none" rtlCol="0">
            <a:spAutoFit/>
          </a:bodyPr>
          <a:lstStyle/>
          <a:p>
            <a:r>
              <a:rPr lang="en-US" dirty="0"/>
              <a:t>$3</a:t>
            </a:r>
          </a:p>
        </p:txBody>
      </p:sp>
      <p:grpSp>
        <p:nvGrpSpPr>
          <p:cNvPr id="23" name="Group 22">
            <a:extLst>
              <a:ext uri="{FF2B5EF4-FFF2-40B4-BE49-F238E27FC236}">
                <a16:creationId xmlns:a16="http://schemas.microsoft.com/office/drawing/2014/main" id="{F4879F9C-5972-F135-CC30-70DEE3CCD276}"/>
              </a:ext>
            </a:extLst>
          </p:cNvPr>
          <p:cNvGrpSpPr/>
          <p:nvPr/>
        </p:nvGrpSpPr>
        <p:grpSpPr>
          <a:xfrm>
            <a:off x="864718" y="2006058"/>
            <a:ext cx="171223" cy="1351070"/>
            <a:chOff x="4280634" y="2227528"/>
            <a:chExt cx="202931" cy="1706465"/>
          </a:xfrm>
        </p:grpSpPr>
        <p:cxnSp>
          <p:nvCxnSpPr>
            <p:cNvPr id="24" name="Straight Arrow Connector 23">
              <a:extLst>
                <a:ext uri="{FF2B5EF4-FFF2-40B4-BE49-F238E27FC236}">
                  <a16:creationId xmlns:a16="http://schemas.microsoft.com/office/drawing/2014/main" id="{1BB53D96-8090-8EB2-EE5F-2C4FBB5858B4}"/>
                </a:ext>
              </a:extLst>
            </p:cNvPr>
            <p:cNvCxnSpPr>
              <a:cxnSpLocks/>
            </p:cNvCxnSpPr>
            <p:nvPr/>
          </p:nvCxnSpPr>
          <p:spPr>
            <a:xfrm>
              <a:off x="4280634" y="3933993"/>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E0FDDB5-E25A-A126-46A0-60823E1FF760}"/>
                </a:ext>
              </a:extLst>
            </p:cNvPr>
            <p:cNvCxnSpPr>
              <a:cxnSpLocks/>
            </p:cNvCxnSpPr>
            <p:nvPr/>
          </p:nvCxnSpPr>
          <p:spPr>
            <a:xfrm>
              <a:off x="4280634" y="3365172"/>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550C004-6E76-6A36-78F0-BC42104C230F}"/>
                </a:ext>
              </a:extLst>
            </p:cNvPr>
            <p:cNvCxnSpPr>
              <a:cxnSpLocks/>
            </p:cNvCxnSpPr>
            <p:nvPr/>
          </p:nvCxnSpPr>
          <p:spPr>
            <a:xfrm>
              <a:off x="4280634" y="2796350"/>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5D6EC69-269B-9978-BA88-BAE6D1E4B1A8}"/>
                </a:ext>
              </a:extLst>
            </p:cNvPr>
            <p:cNvCxnSpPr>
              <a:cxnSpLocks/>
            </p:cNvCxnSpPr>
            <p:nvPr/>
          </p:nvCxnSpPr>
          <p:spPr>
            <a:xfrm>
              <a:off x="4280634" y="2227528"/>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29" name="!!superscaler">
            <a:extLst>
              <a:ext uri="{FF2B5EF4-FFF2-40B4-BE49-F238E27FC236}">
                <a16:creationId xmlns:a16="http://schemas.microsoft.com/office/drawing/2014/main" id="{491E8ED9-3C74-A4C7-BAC0-FA74F57E0022}"/>
              </a:ext>
            </a:extLst>
          </p:cNvPr>
          <p:cNvSpPr/>
          <p:nvPr/>
        </p:nvSpPr>
        <p:spPr>
          <a:xfrm rot="16200000">
            <a:off x="3348970" y="3127636"/>
            <a:ext cx="894361" cy="4447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069F0D1F-31C5-5F18-FDB5-91CFD73F7EB5}"/>
              </a:ext>
            </a:extLst>
          </p:cNvPr>
          <p:cNvCxnSpPr>
            <a:cxnSpLocks/>
          </p:cNvCxnSpPr>
          <p:nvPr/>
        </p:nvCxnSpPr>
        <p:spPr>
          <a:xfrm flipV="1">
            <a:off x="3436012" y="1498916"/>
            <a:ext cx="0" cy="2324259"/>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CC65C56-D157-87A9-8526-4FCCE5E4DBAB}"/>
              </a:ext>
            </a:extLst>
          </p:cNvPr>
          <p:cNvSpPr txBox="1"/>
          <p:nvPr/>
        </p:nvSpPr>
        <p:spPr>
          <a:xfrm>
            <a:off x="3505827" y="3959393"/>
            <a:ext cx="2014902" cy="830997"/>
          </a:xfrm>
          <a:prstGeom prst="rect">
            <a:avLst/>
          </a:prstGeom>
          <a:noFill/>
        </p:spPr>
        <p:txBody>
          <a:bodyPr wrap="square" rtlCol="0">
            <a:spAutoFit/>
          </a:bodyPr>
          <a:lstStyle>
            <a:defPPr>
              <a:defRPr lang="en-US"/>
            </a:defPPr>
            <a:lvl1pPr>
              <a:defRPr sz="1600"/>
            </a:lvl1pPr>
          </a:lstStyle>
          <a:p>
            <a:r>
              <a:rPr lang="en-US" dirty="0"/>
              <a:t>Runtime: 4min</a:t>
            </a:r>
          </a:p>
          <a:p>
            <a:r>
              <a:rPr lang="en-US" dirty="0"/>
              <a:t>Cost $2/min</a:t>
            </a:r>
          </a:p>
          <a:p>
            <a:r>
              <a:rPr lang="en-US" dirty="0">
                <a:solidFill>
                  <a:schemeClr val="accent4"/>
                </a:solidFill>
              </a:rPr>
              <a:t>Total cost= $8</a:t>
            </a:r>
          </a:p>
        </p:txBody>
      </p:sp>
      <p:sp>
        <p:nvSpPr>
          <p:cNvPr id="33" name="TextBox 32">
            <a:extLst>
              <a:ext uri="{FF2B5EF4-FFF2-40B4-BE49-F238E27FC236}">
                <a16:creationId xmlns:a16="http://schemas.microsoft.com/office/drawing/2014/main" id="{A67B79CF-1598-F4A3-05A3-30659ACF9989}"/>
              </a:ext>
            </a:extLst>
          </p:cNvPr>
          <p:cNvSpPr txBox="1"/>
          <p:nvPr/>
        </p:nvSpPr>
        <p:spPr>
          <a:xfrm>
            <a:off x="5025293" y="3824802"/>
            <a:ext cx="792972" cy="369332"/>
          </a:xfrm>
          <a:prstGeom prst="rect">
            <a:avLst/>
          </a:prstGeom>
          <a:noFill/>
        </p:spPr>
        <p:txBody>
          <a:bodyPr wrap="square" rtlCol="0">
            <a:spAutoFit/>
          </a:bodyPr>
          <a:lstStyle/>
          <a:p>
            <a:r>
              <a:rPr lang="en-US" dirty="0"/>
              <a:t>Time</a:t>
            </a:r>
          </a:p>
        </p:txBody>
      </p:sp>
      <p:cxnSp>
        <p:nvCxnSpPr>
          <p:cNvPr id="34" name="Straight Arrow Connector 33">
            <a:extLst>
              <a:ext uri="{FF2B5EF4-FFF2-40B4-BE49-F238E27FC236}">
                <a16:creationId xmlns:a16="http://schemas.microsoft.com/office/drawing/2014/main" id="{BA84EEEF-0D06-D879-42B4-3F9B7B6BF9FB}"/>
              </a:ext>
            </a:extLst>
          </p:cNvPr>
          <p:cNvCxnSpPr>
            <a:cxnSpLocks/>
          </p:cNvCxnSpPr>
          <p:nvPr/>
        </p:nvCxnSpPr>
        <p:spPr>
          <a:xfrm>
            <a:off x="3405791" y="3806062"/>
            <a:ext cx="2087757"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Content Placeholder 5">
            <a:extLst>
              <a:ext uri="{FF2B5EF4-FFF2-40B4-BE49-F238E27FC236}">
                <a16:creationId xmlns:a16="http://schemas.microsoft.com/office/drawing/2014/main" id="{5ABD48DA-1941-722C-D0A9-0D53700312FD}"/>
              </a:ext>
            </a:extLst>
          </p:cNvPr>
          <p:cNvSpPr txBox="1">
            <a:spLocks/>
          </p:cNvSpPr>
          <p:nvPr/>
        </p:nvSpPr>
        <p:spPr>
          <a:xfrm>
            <a:off x="3647141" y="1444025"/>
            <a:ext cx="1996997" cy="653628"/>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1800"/>
              </a:spcAft>
              <a:buSzPct val="90000"/>
              <a:buFont typeface="Arial" panose="020B0604020202020204" pitchFamily="34" charset="0"/>
              <a:buNone/>
              <a:defRPr sz="24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lgn="l" defTabSz="914400" rtl="0" eaLnBrk="1" latinLnBrk="0" hangingPunct="1">
              <a:lnSpc>
                <a:spcPct val="90000"/>
              </a:lnSpc>
              <a:spcBef>
                <a:spcPts val="0"/>
              </a:spcBef>
              <a:spcAft>
                <a:spcPts val="1800"/>
              </a:spcAft>
              <a:buSzPct val="90000"/>
              <a:buFont typeface="Wingdings" panose="05000000000000000000" pitchFamily="2" charset="2"/>
              <a:buNone/>
              <a:defRPr sz="20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lgn="l" defTabSz="914400" rtl="0" eaLnBrk="1" latinLnBrk="0" hangingPunct="1">
              <a:lnSpc>
                <a:spcPct val="90000"/>
              </a:lnSpc>
              <a:spcBef>
                <a:spcPts val="0"/>
              </a:spcBef>
              <a:spcAft>
                <a:spcPts val="1800"/>
              </a:spcAft>
              <a:buFont typeface="Amazon Ember" panose="020B0603020204020204" pitchFamily="34" charset="0"/>
              <a:buNone/>
              <a:defRPr sz="18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lgn="l" defTabSz="914400" rtl="0" eaLnBrk="1" latinLnBrk="0" hangingPunct="1">
              <a:lnSpc>
                <a:spcPct val="90000"/>
              </a:lnSpc>
              <a:spcBef>
                <a:spcPts val="0"/>
              </a:spcBef>
              <a:spcAft>
                <a:spcPts val="1800"/>
              </a:spcAft>
              <a:buFont typeface="Arial" panose="020B0604020202020204" pitchFamily="34" charset="0"/>
              <a:buNone/>
              <a:defRPr sz="16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lgn="l" defTabSz="914400" rtl="0" eaLnBrk="1" latinLnBrk="0" hangingPunct="1">
              <a:lnSpc>
                <a:spcPct val="90000"/>
              </a:lnSpc>
              <a:spcBef>
                <a:spcPts val="0"/>
              </a:spcBef>
              <a:spcAft>
                <a:spcPts val="1800"/>
              </a:spcAft>
              <a:buFont typeface="Arial" panose="020B0604020202020204" pitchFamily="34" charset="0"/>
              <a:buNone/>
              <a:defRPr sz="16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Linear scaling</a:t>
            </a:r>
            <a:br>
              <a:rPr lang="en-US" dirty="0">
                <a:solidFill>
                  <a:schemeClr val="accent4"/>
                </a:solidFill>
              </a:rPr>
            </a:br>
            <a:r>
              <a:rPr lang="en-US" sz="1600" dirty="0"/>
              <a:t>The performance increases linear with the compute</a:t>
            </a:r>
          </a:p>
        </p:txBody>
      </p:sp>
      <p:grpSp>
        <p:nvGrpSpPr>
          <p:cNvPr id="36" name="Group 35">
            <a:extLst>
              <a:ext uri="{FF2B5EF4-FFF2-40B4-BE49-F238E27FC236}">
                <a16:creationId xmlns:a16="http://schemas.microsoft.com/office/drawing/2014/main" id="{AFCBC2BE-D05A-E015-4A9A-E5CBC2F37658}"/>
              </a:ext>
            </a:extLst>
          </p:cNvPr>
          <p:cNvGrpSpPr/>
          <p:nvPr/>
        </p:nvGrpSpPr>
        <p:grpSpPr>
          <a:xfrm>
            <a:off x="3350400" y="2005347"/>
            <a:ext cx="171223" cy="1351070"/>
            <a:chOff x="4280634" y="2227528"/>
            <a:chExt cx="202931" cy="1706465"/>
          </a:xfrm>
        </p:grpSpPr>
        <p:cxnSp>
          <p:nvCxnSpPr>
            <p:cNvPr id="46" name="Straight Arrow Connector 45">
              <a:extLst>
                <a:ext uri="{FF2B5EF4-FFF2-40B4-BE49-F238E27FC236}">
                  <a16:creationId xmlns:a16="http://schemas.microsoft.com/office/drawing/2014/main" id="{26ADDBC6-0DF1-EB19-F179-A93FF6E8D838}"/>
                </a:ext>
              </a:extLst>
            </p:cNvPr>
            <p:cNvCxnSpPr>
              <a:cxnSpLocks/>
            </p:cNvCxnSpPr>
            <p:nvPr/>
          </p:nvCxnSpPr>
          <p:spPr>
            <a:xfrm>
              <a:off x="4280634" y="3933993"/>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8D66032-1CE4-A7F0-330A-E70A27CA9E25}"/>
                </a:ext>
              </a:extLst>
            </p:cNvPr>
            <p:cNvCxnSpPr>
              <a:cxnSpLocks/>
            </p:cNvCxnSpPr>
            <p:nvPr/>
          </p:nvCxnSpPr>
          <p:spPr>
            <a:xfrm>
              <a:off x="4280634" y="3365172"/>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302AD41-C327-76C8-9DF8-9BFDD0593E15}"/>
                </a:ext>
              </a:extLst>
            </p:cNvPr>
            <p:cNvCxnSpPr>
              <a:cxnSpLocks/>
            </p:cNvCxnSpPr>
            <p:nvPr/>
          </p:nvCxnSpPr>
          <p:spPr>
            <a:xfrm>
              <a:off x="4280634" y="2796350"/>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63ECF38-C7D4-CA60-BB79-9202850C05A4}"/>
                </a:ext>
              </a:extLst>
            </p:cNvPr>
            <p:cNvCxnSpPr>
              <a:cxnSpLocks/>
            </p:cNvCxnSpPr>
            <p:nvPr/>
          </p:nvCxnSpPr>
          <p:spPr>
            <a:xfrm>
              <a:off x="4280634" y="2227528"/>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747A3D63-4F5D-5A50-48D4-7711FE96DC48}"/>
              </a:ext>
            </a:extLst>
          </p:cNvPr>
          <p:cNvGrpSpPr/>
          <p:nvPr/>
        </p:nvGrpSpPr>
        <p:grpSpPr>
          <a:xfrm>
            <a:off x="3579162" y="3728334"/>
            <a:ext cx="1279772" cy="137725"/>
            <a:chOff x="1453093" y="4507418"/>
            <a:chExt cx="2202601" cy="201386"/>
          </a:xfrm>
        </p:grpSpPr>
        <p:cxnSp>
          <p:nvCxnSpPr>
            <p:cNvPr id="38" name="Straight Arrow Connector 37">
              <a:extLst>
                <a:ext uri="{FF2B5EF4-FFF2-40B4-BE49-F238E27FC236}">
                  <a16:creationId xmlns:a16="http://schemas.microsoft.com/office/drawing/2014/main" id="{D0B0DE79-209A-D716-2B8E-418414A45F4F}"/>
                </a:ext>
              </a:extLst>
            </p:cNvPr>
            <p:cNvCxnSpPr>
              <a:cxnSpLocks/>
            </p:cNvCxnSpPr>
            <p:nvPr/>
          </p:nvCxnSpPr>
          <p:spPr>
            <a:xfrm>
              <a:off x="1453093"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DC10481-040C-960A-C44C-A85314674D03}"/>
                </a:ext>
              </a:extLst>
            </p:cNvPr>
            <p:cNvCxnSpPr>
              <a:cxnSpLocks/>
            </p:cNvCxnSpPr>
            <p:nvPr/>
          </p:nvCxnSpPr>
          <p:spPr>
            <a:xfrm>
              <a:off x="2187293"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4CD309C-510F-C51F-A8E6-997B7A65CC29}"/>
                </a:ext>
              </a:extLst>
            </p:cNvPr>
            <p:cNvCxnSpPr>
              <a:cxnSpLocks/>
            </p:cNvCxnSpPr>
            <p:nvPr/>
          </p:nvCxnSpPr>
          <p:spPr>
            <a:xfrm>
              <a:off x="2921494"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BC41307-41FF-8457-6D3B-7E05AEB92D45}"/>
                </a:ext>
              </a:extLst>
            </p:cNvPr>
            <p:cNvCxnSpPr>
              <a:cxnSpLocks/>
            </p:cNvCxnSpPr>
            <p:nvPr/>
          </p:nvCxnSpPr>
          <p:spPr>
            <a:xfrm>
              <a:off x="3655694"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80F52294-20F4-DBF2-D7F6-3D6CB2FB26F0}"/>
              </a:ext>
            </a:extLst>
          </p:cNvPr>
          <p:cNvGrpSpPr/>
          <p:nvPr/>
        </p:nvGrpSpPr>
        <p:grpSpPr>
          <a:xfrm>
            <a:off x="6151628" y="1434450"/>
            <a:ext cx="2482610" cy="3354999"/>
            <a:chOff x="4378999" y="1447164"/>
            <a:chExt cx="3314529" cy="4454984"/>
          </a:xfrm>
        </p:grpSpPr>
        <p:sp>
          <p:nvSpPr>
            <p:cNvPr id="51" name="Rectangle 50">
              <a:extLst>
                <a:ext uri="{FF2B5EF4-FFF2-40B4-BE49-F238E27FC236}">
                  <a16:creationId xmlns:a16="http://schemas.microsoft.com/office/drawing/2014/main" id="{75CACB7D-894A-8DF3-1425-BB77766E79B4}"/>
                </a:ext>
              </a:extLst>
            </p:cNvPr>
            <p:cNvSpPr/>
            <p:nvPr/>
          </p:nvSpPr>
          <p:spPr>
            <a:xfrm rot="16200000">
              <a:off x="4306317" y="3755173"/>
              <a:ext cx="1187590" cy="4457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D73EFDC0-CA13-E954-D76A-F85CB4480977}"/>
                </a:ext>
              </a:extLst>
            </p:cNvPr>
            <p:cNvCxnSpPr>
              <a:cxnSpLocks/>
            </p:cNvCxnSpPr>
            <p:nvPr/>
          </p:nvCxnSpPr>
          <p:spPr>
            <a:xfrm flipV="1">
              <a:off x="4493299" y="1520052"/>
              <a:ext cx="0" cy="308630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1FB75E-6ABE-8736-C32B-C0FFF67A0911}"/>
                </a:ext>
              </a:extLst>
            </p:cNvPr>
            <p:cNvSpPr txBox="1"/>
            <p:nvPr/>
          </p:nvSpPr>
          <p:spPr>
            <a:xfrm>
              <a:off x="4592958" y="4798697"/>
              <a:ext cx="2690093" cy="1103451"/>
            </a:xfrm>
            <a:prstGeom prst="rect">
              <a:avLst/>
            </a:prstGeom>
            <a:noFill/>
          </p:spPr>
          <p:txBody>
            <a:bodyPr wrap="square" rtlCol="0">
              <a:spAutoFit/>
            </a:bodyPr>
            <a:lstStyle/>
            <a:p>
              <a:r>
                <a:rPr lang="en-US" sz="1600" dirty="0"/>
                <a:t>Runtime: 3min</a:t>
              </a:r>
            </a:p>
            <a:p>
              <a:r>
                <a:rPr lang="en-US" sz="1600" dirty="0"/>
                <a:t>Cost $2/min</a:t>
              </a:r>
            </a:p>
            <a:p>
              <a:r>
                <a:rPr lang="en-US" sz="1600" b="1" dirty="0">
                  <a:solidFill>
                    <a:schemeClr val="accent4"/>
                  </a:solidFill>
                </a:rPr>
                <a:t>Total cost= $6</a:t>
              </a:r>
            </a:p>
          </p:txBody>
        </p:sp>
        <p:sp>
          <p:nvSpPr>
            <p:cNvPr id="55" name="TextBox 54">
              <a:extLst>
                <a:ext uri="{FF2B5EF4-FFF2-40B4-BE49-F238E27FC236}">
                  <a16:creationId xmlns:a16="http://schemas.microsoft.com/office/drawing/2014/main" id="{8BD0C684-3D91-FEEF-75D1-7AEC29F5692B}"/>
                </a:ext>
              </a:extLst>
            </p:cNvPr>
            <p:cNvSpPr txBox="1"/>
            <p:nvPr/>
          </p:nvSpPr>
          <p:spPr>
            <a:xfrm>
              <a:off x="6615146" y="4606585"/>
              <a:ext cx="1058696" cy="490423"/>
            </a:xfrm>
            <a:prstGeom prst="rect">
              <a:avLst/>
            </a:prstGeom>
            <a:noFill/>
          </p:spPr>
          <p:txBody>
            <a:bodyPr wrap="square" rtlCol="0">
              <a:spAutoFit/>
            </a:bodyPr>
            <a:lstStyle/>
            <a:p>
              <a:r>
                <a:rPr lang="en-US" dirty="0"/>
                <a:t>Time</a:t>
              </a:r>
            </a:p>
          </p:txBody>
        </p:sp>
        <p:cxnSp>
          <p:nvCxnSpPr>
            <p:cNvPr id="56" name="Straight Arrow Connector 55">
              <a:extLst>
                <a:ext uri="{FF2B5EF4-FFF2-40B4-BE49-F238E27FC236}">
                  <a16:creationId xmlns:a16="http://schemas.microsoft.com/office/drawing/2014/main" id="{A1E5487D-6CF6-69CF-F5C4-BEEC191BBCC0}"/>
                </a:ext>
              </a:extLst>
            </p:cNvPr>
            <p:cNvCxnSpPr>
              <a:cxnSpLocks/>
            </p:cNvCxnSpPr>
            <p:nvPr/>
          </p:nvCxnSpPr>
          <p:spPr>
            <a:xfrm>
              <a:off x="4452952" y="4583629"/>
              <a:ext cx="2787361"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Content Placeholder 5">
              <a:extLst>
                <a:ext uri="{FF2B5EF4-FFF2-40B4-BE49-F238E27FC236}">
                  <a16:creationId xmlns:a16="http://schemas.microsoft.com/office/drawing/2014/main" id="{C511F058-C69E-6C17-AE3D-BA1E21CEB008}"/>
                </a:ext>
              </a:extLst>
            </p:cNvPr>
            <p:cNvSpPr txBox="1">
              <a:spLocks/>
            </p:cNvSpPr>
            <p:nvPr/>
          </p:nvSpPr>
          <p:spPr>
            <a:xfrm>
              <a:off x="4775176" y="1447164"/>
              <a:ext cx="2918352" cy="1593874"/>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1800"/>
                </a:spcAft>
                <a:buSzPct val="90000"/>
                <a:buFont typeface="Arial" panose="020B0604020202020204" pitchFamily="34" charset="0"/>
                <a:buNone/>
                <a:defRPr sz="24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lgn="l" defTabSz="914400" rtl="0" eaLnBrk="1" latinLnBrk="0" hangingPunct="1">
                <a:lnSpc>
                  <a:spcPct val="90000"/>
                </a:lnSpc>
                <a:spcBef>
                  <a:spcPts val="0"/>
                </a:spcBef>
                <a:spcAft>
                  <a:spcPts val="1800"/>
                </a:spcAft>
                <a:buSzPct val="90000"/>
                <a:buFont typeface="Wingdings" panose="05000000000000000000" pitchFamily="2" charset="2"/>
                <a:buNone/>
                <a:defRPr sz="20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lgn="l" defTabSz="914400" rtl="0" eaLnBrk="1" latinLnBrk="0" hangingPunct="1">
                <a:lnSpc>
                  <a:spcPct val="90000"/>
                </a:lnSpc>
                <a:spcBef>
                  <a:spcPts val="0"/>
                </a:spcBef>
                <a:spcAft>
                  <a:spcPts val="1800"/>
                </a:spcAft>
                <a:buFont typeface="Amazon Ember" panose="020B0603020204020204" pitchFamily="34" charset="0"/>
                <a:buNone/>
                <a:defRPr sz="18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lgn="l" defTabSz="914400" rtl="0" eaLnBrk="1" latinLnBrk="0" hangingPunct="1">
                <a:lnSpc>
                  <a:spcPct val="90000"/>
                </a:lnSpc>
                <a:spcBef>
                  <a:spcPts val="0"/>
                </a:spcBef>
                <a:spcAft>
                  <a:spcPts val="1800"/>
                </a:spcAft>
                <a:buFont typeface="Arial" panose="020B0604020202020204" pitchFamily="34" charset="0"/>
                <a:buNone/>
                <a:defRPr sz="16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lgn="l" defTabSz="914400" rtl="0" eaLnBrk="1" latinLnBrk="0" hangingPunct="1">
                <a:lnSpc>
                  <a:spcPct val="90000"/>
                </a:lnSpc>
                <a:spcBef>
                  <a:spcPts val="0"/>
                </a:spcBef>
                <a:spcAft>
                  <a:spcPts val="1800"/>
                </a:spcAft>
                <a:buFont typeface="Arial" panose="020B0604020202020204" pitchFamily="34" charset="0"/>
                <a:buNone/>
                <a:defRPr sz="16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Super linear scaling</a:t>
              </a:r>
              <a:br>
                <a:rPr lang="en-US" dirty="0">
                  <a:solidFill>
                    <a:schemeClr val="accent4"/>
                  </a:solidFill>
                </a:rPr>
              </a:br>
              <a:r>
                <a:rPr lang="en-US" sz="1600" dirty="0"/>
                <a:t>More efficient with more resources</a:t>
              </a:r>
            </a:p>
          </p:txBody>
        </p:sp>
        <p:grpSp>
          <p:nvGrpSpPr>
            <p:cNvPr id="58" name="Group 57">
              <a:extLst>
                <a:ext uri="{FF2B5EF4-FFF2-40B4-BE49-F238E27FC236}">
                  <a16:creationId xmlns:a16="http://schemas.microsoft.com/office/drawing/2014/main" id="{5B9CC674-314A-BF64-258E-33B4B7D78527}"/>
                </a:ext>
              </a:extLst>
            </p:cNvPr>
            <p:cNvGrpSpPr/>
            <p:nvPr/>
          </p:nvGrpSpPr>
          <p:grpSpPr>
            <a:xfrm>
              <a:off x="4378999" y="2192524"/>
              <a:ext cx="228600" cy="1794038"/>
              <a:chOff x="4280634" y="2227528"/>
              <a:chExt cx="202931" cy="1706465"/>
            </a:xfrm>
          </p:grpSpPr>
          <p:cxnSp>
            <p:nvCxnSpPr>
              <p:cNvPr id="68" name="Straight Arrow Connector 67">
                <a:extLst>
                  <a:ext uri="{FF2B5EF4-FFF2-40B4-BE49-F238E27FC236}">
                    <a16:creationId xmlns:a16="http://schemas.microsoft.com/office/drawing/2014/main" id="{8F2D980E-4EC3-8067-933D-3E9E240F0C07}"/>
                  </a:ext>
                </a:extLst>
              </p:cNvPr>
              <p:cNvCxnSpPr>
                <a:cxnSpLocks/>
              </p:cNvCxnSpPr>
              <p:nvPr/>
            </p:nvCxnSpPr>
            <p:spPr>
              <a:xfrm>
                <a:off x="4280634" y="3933993"/>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AEE89243-1940-E0AA-3815-BB7398C9DCF5}"/>
                  </a:ext>
                </a:extLst>
              </p:cNvPr>
              <p:cNvCxnSpPr>
                <a:cxnSpLocks/>
              </p:cNvCxnSpPr>
              <p:nvPr/>
            </p:nvCxnSpPr>
            <p:spPr>
              <a:xfrm>
                <a:off x="4280634" y="3365172"/>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198ACB4-A7D7-DAD2-B42C-1715D7B2ED18}"/>
                  </a:ext>
                </a:extLst>
              </p:cNvPr>
              <p:cNvCxnSpPr>
                <a:cxnSpLocks/>
              </p:cNvCxnSpPr>
              <p:nvPr/>
            </p:nvCxnSpPr>
            <p:spPr>
              <a:xfrm>
                <a:off x="4280634" y="2796350"/>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E721097D-0DC5-9595-6C13-EC297D42EBAF}"/>
                  </a:ext>
                </a:extLst>
              </p:cNvPr>
              <p:cNvCxnSpPr>
                <a:cxnSpLocks/>
              </p:cNvCxnSpPr>
              <p:nvPr/>
            </p:nvCxnSpPr>
            <p:spPr>
              <a:xfrm>
                <a:off x="4280634" y="2227528"/>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D9C9223A-751E-4164-F481-4F500DF70010}"/>
                </a:ext>
              </a:extLst>
            </p:cNvPr>
            <p:cNvGrpSpPr/>
            <p:nvPr/>
          </p:nvGrpSpPr>
          <p:grpSpPr>
            <a:xfrm>
              <a:off x="4684419" y="4480416"/>
              <a:ext cx="1708622" cy="182880"/>
              <a:chOff x="1453093" y="4507418"/>
              <a:chExt cx="2202601" cy="201386"/>
            </a:xfrm>
          </p:grpSpPr>
          <p:cxnSp>
            <p:nvCxnSpPr>
              <p:cNvPr id="60" name="Straight Arrow Connector 59">
                <a:extLst>
                  <a:ext uri="{FF2B5EF4-FFF2-40B4-BE49-F238E27FC236}">
                    <a16:creationId xmlns:a16="http://schemas.microsoft.com/office/drawing/2014/main" id="{07453F68-26AD-F5A3-8744-CA07D040C5DF}"/>
                  </a:ext>
                </a:extLst>
              </p:cNvPr>
              <p:cNvCxnSpPr>
                <a:cxnSpLocks/>
              </p:cNvCxnSpPr>
              <p:nvPr/>
            </p:nvCxnSpPr>
            <p:spPr>
              <a:xfrm>
                <a:off x="1453093"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9B5E766-43BB-0782-F155-E937E340F8B5}"/>
                  </a:ext>
                </a:extLst>
              </p:cNvPr>
              <p:cNvCxnSpPr>
                <a:cxnSpLocks/>
              </p:cNvCxnSpPr>
              <p:nvPr/>
            </p:nvCxnSpPr>
            <p:spPr>
              <a:xfrm>
                <a:off x="2187293"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DFBC7A8-4C63-B269-D4FF-06208178256F}"/>
                  </a:ext>
                </a:extLst>
              </p:cNvPr>
              <p:cNvCxnSpPr>
                <a:cxnSpLocks/>
              </p:cNvCxnSpPr>
              <p:nvPr/>
            </p:nvCxnSpPr>
            <p:spPr>
              <a:xfrm>
                <a:off x="2921494"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EBE0A3B8-383A-0DC5-2779-8383F17AA6C1}"/>
                  </a:ext>
                </a:extLst>
              </p:cNvPr>
              <p:cNvCxnSpPr>
                <a:cxnSpLocks/>
              </p:cNvCxnSpPr>
              <p:nvPr/>
            </p:nvCxnSpPr>
            <p:spPr>
              <a:xfrm>
                <a:off x="3655694"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73" name="Group 72">
            <a:extLst>
              <a:ext uri="{FF2B5EF4-FFF2-40B4-BE49-F238E27FC236}">
                <a16:creationId xmlns:a16="http://schemas.microsoft.com/office/drawing/2014/main" id="{A25DC40F-2728-B701-F716-5D146FE772A9}"/>
              </a:ext>
            </a:extLst>
          </p:cNvPr>
          <p:cNvGrpSpPr/>
          <p:nvPr/>
        </p:nvGrpSpPr>
        <p:grpSpPr>
          <a:xfrm>
            <a:off x="8968910" y="1416595"/>
            <a:ext cx="2873477" cy="3175282"/>
            <a:chOff x="4378999" y="1409862"/>
            <a:chExt cx="3808371" cy="4208367"/>
          </a:xfrm>
        </p:grpSpPr>
        <p:sp>
          <p:nvSpPr>
            <p:cNvPr id="74" name="Rectangle 73">
              <a:extLst>
                <a:ext uri="{FF2B5EF4-FFF2-40B4-BE49-F238E27FC236}">
                  <a16:creationId xmlns:a16="http://schemas.microsoft.com/office/drawing/2014/main" id="{5E51FD9F-7882-A155-8BC6-19905CA2AA14}"/>
                </a:ext>
              </a:extLst>
            </p:cNvPr>
            <p:cNvSpPr/>
            <p:nvPr/>
          </p:nvSpPr>
          <p:spPr>
            <a:xfrm rot="16200000">
              <a:off x="4563151" y="3502625"/>
              <a:ext cx="1183306" cy="9551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Arrow Connector 74">
              <a:extLst>
                <a:ext uri="{FF2B5EF4-FFF2-40B4-BE49-F238E27FC236}">
                  <a16:creationId xmlns:a16="http://schemas.microsoft.com/office/drawing/2014/main" id="{7AA68E35-169D-C328-4D33-8544B9AEB9B8}"/>
                </a:ext>
              </a:extLst>
            </p:cNvPr>
            <p:cNvCxnSpPr>
              <a:cxnSpLocks/>
            </p:cNvCxnSpPr>
            <p:nvPr/>
          </p:nvCxnSpPr>
          <p:spPr>
            <a:xfrm flipV="1">
              <a:off x="4493299" y="1520052"/>
              <a:ext cx="0" cy="308630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33AAFC70-7683-4461-585C-23923F23C71E}"/>
                </a:ext>
              </a:extLst>
            </p:cNvPr>
            <p:cNvSpPr txBox="1"/>
            <p:nvPr/>
          </p:nvSpPr>
          <p:spPr>
            <a:xfrm>
              <a:off x="4586509" y="4787232"/>
              <a:ext cx="2690093" cy="830997"/>
            </a:xfrm>
            <a:prstGeom prst="rect">
              <a:avLst/>
            </a:prstGeom>
            <a:noFill/>
          </p:spPr>
          <p:txBody>
            <a:bodyPr wrap="square" rtlCol="0">
              <a:spAutoFit/>
            </a:bodyPr>
            <a:lstStyle>
              <a:defPPr>
                <a:defRPr lang="en-US"/>
              </a:defPPr>
              <a:lvl1pPr>
                <a:defRPr sz="1600"/>
              </a:lvl1pPr>
            </a:lstStyle>
            <a:p>
              <a:r>
                <a:rPr lang="en-US" dirty="0"/>
                <a:t>Runtime: 6min</a:t>
              </a:r>
            </a:p>
            <a:p>
              <a:r>
                <a:rPr lang="en-US" dirty="0"/>
                <a:t>Cost $2/min</a:t>
              </a:r>
            </a:p>
            <a:p>
              <a:r>
                <a:rPr lang="en-US" dirty="0">
                  <a:solidFill>
                    <a:schemeClr val="accent4"/>
                  </a:solidFill>
                </a:rPr>
                <a:t>Total cost= $12</a:t>
              </a:r>
            </a:p>
          </p:txBody>
        </p:sp>
        <p:sp>
          <p:nvSpPr>
            <p:cNvPr id="77" name="TextBox 76">
              <a:extLst>
                <a:ext uri="{FF2B5EF4-FFF2-40B4-BE49-F238E27FC236}">
                  <a16:creationId xmlns:a16="http://schemas.microsoft.com/office/drawing/2014/main" id="{5D818D2B-081B-725A-B477-83055EEB44F6}"/>
                </a:ext>
              </a:extLst>
            </p:cNvPr>
            <p:cNvSpPr txBox="1"/>
            <p:nvPr/>
          </p:nvSpPr>
          <p:spPr>
            <a:xfrm>
              <a:off x="5648024" y="3638302"/>
              <a:ext cx="1889135" cy="489495"/>
            </a:xfrm>
            <a:prstGeom prst="rect">
              <a:avLst/>
            </a:prstGeom>
            <a:noFill/>
          </p:spPr>
          <p:txBody>
            <a:bodyPr wrap="square">
              <a:spAutoFit/>
            </a:bodyPr>
            <a:lstStyle/>
            <a:p>
              <a:pPr algn="r"/>
              <a:endParaRPr lang="en-US" dirty="0"/>
            </a:p>
          </p:txBody>
        </p:sp>
        <p:sp>
          <p:nvSpPr>
            <p:cNvPr id="78" name="TextBox 77">
              <a:extLst>
                <a:ext uri="{FF2B5EF4-FFF2-40B4-BE49-F238E27FC236}">
                  <a16:creationId xmlns:a16="http://schemas.microsoft.com/office/drawing/2014/main" id="{F4E03A3C-400C-90F0-C181-5B3C616F5E43}"/>
                </a:ext>
              </a:extLst>
            </p:cNvPr>
            <p:cNvSpPr txBox="1"/>
            <p:nvPr/>
          </p:nvSpPr>
          <p:spPr>
            <a:xfrm>
              <a:off x="6622874" y="4594643"/>
              <a:ext cx="1050968" cy="489495"/>
            </a:xfrm>
            <a:prstGeom prst="rect">
              <a:avLst/>
            </a:prstGeom>
            <a:noFill/>
          </p:spPr>
          <p:txBody>
            <a:bodyPr wrap="square" rtlCol="0">
              <a:spAutoFit/>
            </a:bodyPr>
            <a:lstStyle/>
            <a:p>
              <a:r>
                <a:rPr lang="en-US" dirty="0"/>
                <a:t>Time</a:t>
              </a:r>
            </a:p>
          </p:txBody>
        </p:sp>
        <p:cxnSp>
          <p:nvCxnSpPr>
            <p:cNvPr id="79" name="Straight Arrow Connector 78">
              <a:extLst>
                <a:ext uri="{FF2B5EF4-FFF2-40B4-BE49-F238E27FC236}">
                  <a16:creationId xmlns:a16="http://schemas.microsoft.com/office/drawing/2014/main" id="{1D06FF5C-EEC9-5499-B3F8-B40C14DB3443}"/>
                </a:ext>
              </a:extLst>
            </p:cNvPr>
            <p:cNvCxnSpPr>
              <a:cxnSpLocks/>
            </p:cNvCxnSpPr>
            <p:nvPr/>
          </p:nvCxnSpPr>
          <p:spPr>
            <a:xfrm>
              <a:off x="4452952" y="4583629"/>
              <a:ext cx="2787361"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Content Placeholder 5">
              <a:extLst>
                <a:ext uri="{FF2B5EF4-FFF2-40B4-BE49-F238E27FC236}">
                  <a16:creationId xmlns:a16="http://schemas.microsoft.com/office/drawing/2014/main" id="{C2231F3E-882F-057F-8F85-465D2DF990A6}"/>
                </a:ext>
              </a:extLst>
            </p:cNvPr>
            <p:cNvSpPr txBox="1">
              <a:spLocks/>
            </p:cNvSpPr>
            <p:nvPr/>
          </p:nvSpPr>
          <p:spPr>
            <a:xfrm>
              <a:off x="5247763" y="1409862"/>
              <a:ext cx="2939607" cy="1532971"/>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1800"/>
                </a:spcAft>
                <a:buSzPct val="90000"/>
                <a:buFont typeface="Arial" panose="020B0604020202020204" pitchFamily="34" charset="0"/>
                <a:buNone/>
                <a:defRPr sz="24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lgn="l" defTabSz="914400" rtl="0" eaLnBrk="1" latinLnBrk="0" hangingPunct="1">
                <a:lnSpc>
                  <a:spcPct val="90000"/>
                </a:lnSpc>
                <a:spcBef>
                  <a:spcPts val="0"/>
                </a:spcBef>
                <a:spcAft>
                  <a:spcPts val="1800"/>
                </a:spcAft>
                <a:buSzPct val="90000"/>
                <a:buFont typeface="Wingdings" panose="05000000000000000000" pitchFamily="2" charset="2"/>
                <a:buNone/>
                <a:defRPr sz="20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lgn="l" defTabSz="914400" rtl="0" eaLnBrk="1" latinLnBrk="0" hangingPunct="1">
                <a:lnSpc>
                  <a:spcPct val="90000"/>
                </a:lnSpc>
                <a:spcBef>
                  <a:spcPts val="0"/>
                </a:spcBef>
                <a:spcAft>
                  <a:spcPts val="1800"/>
                </a:spcAft>
                <a:buFont typeface="Amazon Ember" panose="020B0603020204020204" pitchFamily="34" charset="0"/>
                <a:buNone/>
                <a:defRPr sz="18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lgn="l" defTabSz="914400" rtl="0" eaLnBrk="1" latinLnBrk="0" hangingPunct="1">
                <a:lnSpc>
                  <a:spcPct val="90000"/>
                </a:lnSpc>
                <a:spcBef>
                  <a:spcPts val="0"/>
                </a:spcBef>
                <a:spcAft>
                  <a:spcPts val="1800"/>
                </a:spcAft>
                <a:buFont typeface="Arial" panose="020B0604020202020204" pitchFamily="34" charset="0"/>
                <a:buNone/>
                <a:defRPr sz="16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lgn="l" defTabSz="914400" rtl="0" eaLnBrk="1" latinLnBrk="0" hangingPunct="1">
                <a:lnSpc>
                  <a:spcPct val="90000"/>
                </a:lnSpc>
                <a:spcBef>
                  <a:spcPts val="0"/>
                </a:spcBef>
                <a:spcAft>
                  <a:spcPts val="1800"/>
                </a:spcAft>
                <a:buFont typeface="Arial" panose="020B0604020202020204" pitchFamily="34" charset="0"/>
                <a:buNone/>
                <a:defRPr sz="16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Sublinear scaling</a:t>
              </a:r>
              <a:br>
                <a:rPr lang="en-US" dirty="0">
                  <a:solidFill>
                    <a:schemeClr val="accent4"/>
                  </a:solidFill>
                </a:rPr>
              </a:br>
              <a:r>
                <a:rPr lang="en-US" sz="1600" dirty="0"/>
                <a:t>Faster but more expensive</a:t>
              </a:r>
            </a:p>
          </p:txBody>
        </p:sp>
        <p:grpSp>
          <p:nvGrpSpPr>
            <p:cNvPr id="81" name="Group 80">
              <a:extLst>
                <a:ext uri="{FF2B5EF4-FFF2-40B4-BE49-F238E27FC236}">
                  <a16:creationId xmlns:a16="http://schemas.microsoft.com/office/drawing/2014/main" id="{7E8D60A0-9A7D-8C5F-439F-DE77A8C37E99}"/>
                </a:ext>
              </a:extLst>
            </p:cNvPr>
            <p:cNvGrpSpPr/>
            <p:nvPr/>
          </p:nvGrpSpPr>
          <p:grpSpPr>
            <a:xfrm>
              <a:off x="4378999" y="2192524"/>
              <a:ext cx="228600" cy="1794038"/>
              <a:chOff x="4280634" y="2227528"/>
              <a:chExt cx="202931" cy="1706465"/>
            </a:xfrm>
          </p:grpSpPr>
          <p:cxnSp>
            <p:nvCxnSpPr>
              <p:cNvPr id="91" name="Straight Arrow Connector 90">
                <a:extLst>
                  <a:ext uri="{FF2B5EF4-FFF2-40B4-BE49-F238E27FC236}">
                    <a16:creationId xmlns:a16="http://schemas.microsoft.com/office/drawing/2014/main" id="{903A7A73-4F7E-1A47-5663-76D20991AD27}"/>
                  </a:ext>
                </a:extLst>
              </p:cNvPr>
              <p:cNvCxnSpPr>
                <a:cxnSpLocks/>
              </p:cNvCxnSpPr>
              <p:nvPr/>
            </p:nvCxnSpPr>
            <p:spPr>
              <a:xfrm>
                <a:off x="4280634" y="3933993"/>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818E68E-A999-0555-44AB-1101D12DA78F}"/>
                  </a:ext>
                </a:extLst>
              </p:cNvPr>
              <p:cNvCxnSpPr>
                <a:cxnSpLocks/>
              </p:cNvCxnSpPr>
              <p:nvPr/>
            </p:nvCxnSpPr>
            <p:spPr>
              <a:xfrm>
                <a:off x="4280634" y="3365172"/>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F88A248E-70FE-D180-C8A6-30FA3D944BE2}"/>
                  </a:ext>
                </a:extLst>
              </p:cNvPr>
              <p:cNvCxnSpPr>
                <a:cxnSpLocks/>
              </p:cNvCxnSpPr>
              <p:nvPr/>
            </p:nvCxnSpPr>
            <p:spPr>
              <a:xfrm>
                <a:off x="4280634" y="2796350"/>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854BAF71-66FF-60FA-D0BB-E89F60E9EE3B}"/>
                  </a:ext>
                </a:extLst>
              </p:cNvPr>
              <p:cNvCxnSpPr>
                <a:cxnSpLocks/>
              </p:cNvCxnSpPr>
              <p:nvPr/>
            </p:nvCxnSpPr>
            <p:spPr>
              <a:xfrm>
                <a:off x="4280634" y="2227528"/>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E6E3B69F-574B-EC11-2B36-B212CF6F9FCE}"/>
                </a:ext>
              </a:extLst>
            </p:cNvPr>
            <p:cNvGrpSpPr/>
            <p:nvPr/>
          </p:nvGrpSpPr>
          <p:grpSpPr>
            <a:xfrm>
              <a:off x="4684419" y="4480416"/>
              <a:ext cx="1708622" cy="182880"/>
              <a:chOff x="1453093" y="4507418"/>
              <a:chExt cx="2202601" cy="201386"/>
            </a:xfrm>
          </p:grpSpPr>
          <p:cxnSp>
            <p:nvCxnSpPr>
              <p:cNvPr id="83" name="Straight Arrow Connector 82">
                <a:extLst>
                  <a:ext uri="{FF2B5EF4-FFF2-40B4-BE49-F238E27FC236}">
                    <a16:creationId xmlns:a16="http://schemas.microsoft.com/office/drawing/2014/main" id="{818E10EC-A488-98F7-6A22-9FC5C6B6AA27}"/>
                  </a:ext>
                </a:extLst>
              </p:cNvPr>
              <p:cNvCxnSpPr>
                <a:cxnSpLocks/>
              </p:cNvCxnSpPr>
              <p:nvPr/>
            </p:nvCxnSpPr>
            <p:spPr>
              <a:xfrm>
                <a:off x="1453093"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2C418443-A670-554A-5B77-44681D7D6446}"/>
                  </a:ext>
                </a:extLst>
              </p:cNvPr>
              <p:cNvCxnSpPr>
                <a:cxnSpLocks/>
              </p:cNvCxnSpPr>
              <p:nvPr/>
            </p:nvCxnSpPr>
            <p:spPr>
              <a:xfrm>
                <a:off x="2187293"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035D5BE5-E563-1DBA-0516-14478784A346}"/>
                  </a:ext>
                </a:extLst>
              </p:cNvPr>
              <p:cNvCxnSpPr>
                <a:cxnSpLocks/>
              </p:cNvCxnSpPr>
              <p:nvPr/>
            </p:nvCxnSpPr>
            <p:spPr>
              <a:xfrm>
                <a:off x="2921494"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7D21ACE5-8133-92BC-A50A-908F207E86CC}"/>
                  </a:ext>
                </a:extLst>
              </p:cNvPr>
              <p:cNvCxnSpPr>
                <a:cxnSpLocks/>
              </p:cNvCxnSpPr>
              <p:nvPr/>
            </p:nvCxnSpPr>
            <p:spPr>
              <a:xfrm>
                <a:off x="3655694"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sp>
        <p:nvSpPr>
          <p:cNvPr id="3" name="Rectangle 2">
            <a:extLst>
              <a:ext uri="{FF2B5EF4-FFF2-40B4-BE49-F238E27FC236}">
                <a16:creationId xmlns:a16="http://schemas.microsoft.com/office/drawing/2014/main" id="{F973442C-7FC7-6938-E486-9BE0F829E361}"/>
              </a:ext>
            </a:extLst>
          </p:cNvPr>
          <p:cNvSpPr/>
          <p:nvPr/>
        </p:nvSpPr>
        <p:spPr>
          <a:xfrm>
            <a:off x="161594" y="942975"/>
            <a:ext cx="12030406" cy="5033755"/>
          </a:xfrm>
          <a:prstGeom prst="rect">
            <a:avLst/>
          </a:prstGeom>
          <a:solidFill>
            <a:srgbClr val="2B00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67" name="Group 66">
            <a:extLst>
              <a:ext uri="{FF2B5EF4-FFF2-40B4-BE49-F238E27FC236}">
                <a16:creationId xmlns:a16="http://schemas.microsoft.com/office/drawing/2014/main" id="{EC895856-D0E6-CE43-0466-ABBFCF2FE2D6}"/>
              </a:ext>
            </a:extLst>
          </p:cNvPr>
          <p:cNvGrpSpPr/>
          <p:nvPr/>
        </p:nvGrpSpPr>
        <p:grpSpPr>
          <a:xfrm>
            <a:off x="4029531" y="1208330"/>
            <a:ext cx="4385613" cy="4385613"/>
            <a:chOff x="8402855" y="1397885"/>
            <a:chExt cx="3467584" cy="3467584"/>
          </a:xfrm>
        </p:grpSpPr>
        <p:sp>
          <p:nvSpPr>
            <p:cNvPr id="19" name="Rounded Rectangle 18">
              <a:extLst>
                <a:ext uri="{FF2B5EF4-FFF2-40B4-BE49-F238E27FC236}">
                  <a16:creationId xmlns:a16="http://schemas.microsoft.com/office/drawing/2014/main" id="{0F3DB6DF-12B5-21F1-270F-1C9C23AD4894}"/>
                </a:ext>
              </a:extLst>
            </p:cNvPr>
            <p:cNvSpPr/>
            <p:nvPr/>
          </p:nvSpPr>
          <p:spPr>
            <a:xfrm>
              <a:off x="8402855" y="1397885"/>
              <a:ext cx="3467584" cy="3467584"/>
            </a:xfrm>
            <a:prstGeom prst="roundRect">
              <a:avLst>
                <a:gd name="adj" fmla="val 556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1" name="Content Placeholder 5">
              <a:extLst>
                <a:ext uri="{FF2B5EF4-FFF2-40B4-BE49-F238E27FC236}">
                  <a16:creationId xmlns:a16="http://schemas.microsoft.com/office/drawing/2014/main" id="{BC28CE85-8AFB-8081-9956-7F5BAD1175F4}"/>
                </a:ext>
              </a:extLst>
            </p:cNvPr>
            <p:cNvSpPr txBox="1">
              <a:spLocks/>
            </p:cNvSpPr>
            <p:nvPr/>
          </p:nvSpPr>
          <p:spPr>
            <a:xfrm>
              <a:off x="8643606" y="1573472"/>
              <a:ext cx="2939607" cy="646331"/>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1800"/>
                </a:spcAft>
                <a:buSzPct val="90000"/>
                <a:buFont typeface="Arial" panose="020B0604020202020204" pitchFamily="34" charset="0"/>
                <a:buNone/>
                <a:defRPr sz="24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lgn="l" defTabSz="914400" rtl="0" eaLnBrk="1" latinLnBrk="0" hangingPunct="1">
                <a:lnSpc>
                  <a:spcPct val="90000"/>
                </a:lnSpc>
                <a:spcBef>
                  <a:spcPts val="0"/>
                </a:spcBef>
                <a:spcAft>
                  <a:spcPts val="1800"/>
                </a:spcAft>
                <a:buSzPct val="90000"/>
                <a:buFont typeface="Wingdings" panose="05000000000000000000" pitchFamily="2" charset="2"/>
                <a:buNone/>
                <a:defRPr sz="20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lgn="l" defTabSz="914400" rtl="0" eaLnBrk="1" latinLnBrk="0" hangingPunct="1">
                <a:lnSpc>
                  <a:spcPct val="90000"/>
                </a:lnSpc>
                <a:spcBef>
                  <a:spcPts val="0"/>
                </a:spcBef>
                <a:spcAft>
                  <a:spcPts val="1800"/>
                </a:spcAft>
                <a:buFont typeface="Amazon Ember" panose="020B0603020204020204" pitchFamily="34" charset="0"/>
                <a:buNone/>
                <a:defRPr sz="18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lgn="l" defTabSz="914400" rtl="0" eaLnBrk="1" latinLnBrk="0" hangingPunct="1">
                <a:lnSpc>
                  <a:spcPct val="90000"/>
                </a:lnSpc>
                <a:spcBef>
                  <a:spcPts val="0"/>
                </a:spcBef>
                <a:spcAft>
                  <a:spcPts val="1800"/>
                </a:spcAft>
                <a:buFont typeface="Arial" panose="020B0604020202020204" pitchFamily="34" charset="0"/>
                <a:buNone/>
                <a:defRPr sz="16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lgn="l" defTabSz="914400" rtl="0" eaLnBrk="1" latinLnBrk="0" hangingPunct="1">
                <a:lnSpc>
                  <a:spcPct val="90000"/>
                </a:lnSpc>
                <a:spcBef>
                  <a:spcPts val="0"/>
                </a:spcBef>
                <a:spcAft>
                  <a:spcPts val="1800"/>
                </a:spcAft>
                <a:buFont typeface="Arial" panose="020B0604020202020204" pitchFamily="34" charset="0"/>
                <a:buNone/>
                <a:defRPr sz="16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Amdahl’s law</a:t>
              </a:r>
              <a:br>
                <a:rPr lang="en-US" dirty="0"/>
              </a:br>
              <a:r>
                <a:rPr lang="en-US" sz="1600" dirty="0"/>
                <a:t>Diminishing returns</a:t>
              </a:r>
            </a:p>
          </p:txBody>
        </p:sp>
        <p:sp>
          <p:nvSpPr>
            <p:cNvPr id="28" name="TextBox 27">
              <a:extLst>
                <a:ext uri="{FF2B5EF4-FFF2-40B4-BE49-F238E27FC236}">
                  <a16:creationId xmlns:a16="http://schemas.microsoft.com/office/drawing/2014/main" id="{0EA61CF1-2D1E-C4AE-9A44-E5E5B16BE3B7}"/>
                </a:ext>
              </a:extLst>
            </p:cNvPr>
            <p:cNvSpPr txBox="1"/>
            <p:nvPr/>
          </p:nvSpPr>
          <p:spPr>
            <a:xfrm>
              <a:off x="8569651" y="2169755"/>
              <a:ext cx="613951" cy="276999"/>
            </a:xfrm>
            <a:prstGeom prst="rect">
              <a:avLst/>
            </a:prstGeom>
            <a:noFill/>
          </p:spPr>
          <p:txBody>
            <a:bodyPr wrap="none" lIns="0" rIns="0" rtlCol="0">
              <a:spAutoFit/>
            </a:bodyPr>
            <a:lstStyle/>
            <a:p>
              <a:pPr algn="ctr"/>
              <a:r>
                <a:rPr lang="en-US" sz="1200" dirty="0"/>
                <a:t>Speedup</a:t>
              </a:r>
            </a:p>
          </p:txBody>
        </p:sp>
        <p:sp>
          <p:nvSpPr>
            <p:cNvPr id="32" name="TextBox 31">
              <a:extLst>
                <a:ext uri="{FF2B5EF4-FFF2-40B4-BE49-F238E27FC236}">
                  <a16:creationId xmlns:a16="http://schemas.microsoft.com/office/drawing/2014/main" id="{00677DE0-FB1A-14FF-C5AA-A4E24A8EC1BA}"/>
                </a:ext>
              </a:extLst>
            </p:cNvPr>
            <p:cNvSpPr txBox="1"/>
            <p:nvPr/>
          </p:nvSpPr>
          <p:spPr>
            <a:xfrm>
              <a:off x="11113372" y="4421245"/>
              <a:ext cx="695704" cy="276999"/>
            </a:xfrm>
            <a:prstGeom prst="rect">
              <a:avLst/>
            </a:prstGeom>
            <a:noFill/>
          </p:spPr>
          <p:txBody>
            <a:bodyPr wrap="none" lIns="0" rIns="0" rtlCol="0">
              <a:spAutoFit/>
            </a:bodyPr>
            <a:lstStyle/>
            <a:p>
              <a:pPr algn="ctr"/>
              <a:r>
                <a:rPr lang="en-US" sz="1200" dirty="0"/>
                <a:t>Resources</a:t>
              </a:r>
            </a:p>
          </p:txBody>
        </p:sp>
        <p:sp>
          <p:nvSpPr>
            <p:cNvPr id="39" name="TextBox 38">
              <a:extLst>
                <a:ext uri="{FF2B5EF4-FFF2-40B4-BE49-F238E27FC236}">
                  <a16:creationId xmlns:a16="http://schemas.microsoft.com/office/drawing/2014/main" id="{1E07491C-A09D-1F35-A073-1D400ADFE675}"/>
                </a:ext>
              </a:extLst>
            </p:cNvPr>
            <p:cNvSpPr txBox="1"/>
            <p:nvPr/>
          </p:nvSpPr>
          <p:spPr>
            <a:xfrm>
              <a:off x="10895798" y="2582470"/>
              <a:ext cx="429606" cy="276999"/>
            </a:xfrm>
            <a:prstGeom prst="rect">
              <a:avLst/>
            </a:prstGeom>
            <a:noFill/>
          </p:spPr>
          <p:txBody>
            <a:bodyPr wrap="none" lIns="0" rIns="0" rtlCol="0">
              <a:spAutoFit/>
            </a:bodyPr>
            <a:lstStyle/>
            <a:p>
              <a:pPr algn="ctr"/>
              <a:r>
                <a:rPr lang="en-US" sz="1200" dirty="0">
                  <a:solidFill>
                    <a:schemeClr val="accent1"/>
                  </a:solidFill>
                </a:rPr>
                <a:t>Linear</a:t>
              </a:r>
            </a:p>
          </p:txBody>
        </p:sp>
        <p:sp>
          <p:nvSpPr>
            <p:cNvPr id="41" name="TextBox 40">
              <a:extLst>
                <a:ext uri="{FF2B5EF4-FFF2-40B4-BE49-F238E27FC236}">
                  <a16:creationId xmlns:a16="http://schemas.microsoft.com/office/drawing/2014/main" id="{E35A1CB1-1FC0-DE08-72E2-FDF630650A7A}"/>
                </a:ext>
              </a:extLst>
            </p:cNvPr>
            <p:cNvSpPr txBox="1"/>
            <p:nvPr/>
          </p:nvSpPr>
          <p:spPr>
            <a:xfrm>
              <a:off x="10518502" y="3784353"/>
              <a:ext cx="660437" cy="276999"/>
            </a:xfrm>
            <a:prstGeom prst="rect">
              <a:avLst/>
            </a:prstGeom>
            <a:noFill/>
          </p:spPr>
          <p:txBody>
            <a:bodyPr wrap="none" lIns="0" rIns="0" rtlCol="0">
              <a:spAutoFit/>
            </a:bodyPr>
            <a:lstStyle/>
            <a:p>
              <a:pPr algn="ctr"/>
              <a:r>
                <a:rPr lang="en-US" sz="1200" dirty="0">
                  <a:solidFill>
                    <a:schemeClr val="accent3"/>
                  </a:solidFill>
                </a:rPr>
                <a:t>Sublinear</a:t>
              </a:r>
            </a:p>
          </p:txBody>
        </p:sp>
        <p:cxnSp>
          <p:nvCxnSpPr>
            <p:cNvPr id="43" name="Straight Connector 42">
              <a:extLst>
                <a:ext uri="{FF2B5EF4-FFF2-40B4-BE49-F238E27FC236}">
                  <a16:creationId xmlns:a16="http://schemas.microsoft.com/office/drawing/2014/main" id="{F9520102-8CC7-EBE1-8EC6-47B751E21010}"/>
                </a:ext>
              </a:extLst>
            </p:cNvPr>
            <p:cNvCxnSpPr/>
            <p:nvPr/>
          </p:nvCxnSpPr>
          <p:spPr>
            <a:xfrm>
              <a:off x="8872568" y="3707773"/>
              <a:ext cx="2452836" cy="0"/>
            </a:xfrm>
            <a:prstGeom prst="line">
              <a:avLst/>
            </a:prstGeom>
            <a:ln w="38100">
              <a:prstDash val="sysDash"/>
            </a:ln>
          </p:spPr>
          <p:style>
            <a:lnRef idx="3">
              <a:schemeClr val="accent4"/>
            </a:lnRef>
            <a:fillRef idx="0">
              <a:schemeClr val="accent4"/>
            </a:fillRef>
            <a:effectRef idx="2">
              <a:schemeClr val="accent4"/>
            </a:effectRef>
            <a:fontRef idx="minor">
              <a:schemeClr val="tx1"/>
            </a:fontRef>
          </p:style>
        </p:cxnSp>
        <p:cxnSp>
          <p:nvCxnSpPr>
            <p:cNvPr id="45" name="Straight Connector 44">
              <a:extLst>
                <a:ext uri="{FF2B5EF4-FFF2-40B4-BE49-F238E27FC236}">
                  <a16:creationId xmlns:a16="http://schemas.microsoft.com/office/drawing/2014/main" id="{A81663D1-8F1C-B9A0-8E3C-5B5AB6D3B423}"/>
                </a:ext>
              </a:extLst>
            </p:cNvPr>
            <p:cNvCxnSpPr>
              <a:cxnSpLocks/>
            </p:cNvCxnSpPr>
            <p:nvPr/>
          </p:nvCxnSpPr>
          <p:spPr>
            <a:xfrm flipV="1">
              <a:off x="8835993" y="2509793"/>
              <a:ext cx="2059805" cy="205452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54" name="Freeform 53">
              <a:extLst>
                <a:ext uri="{FF2B5EF4-FFF2-40B4-BE49-F238E27FC236}">
                  <a16:creationId xmlns:a16="http://schemas.microsoft.com/office/drawing/2014/main" id="{2A9F5376-A3A5-4A79-2B38-2824C6BEC3E3}"/>
                </a:ext>
              </a:extLst>
            </p:cNvPr>
            <p:cNvSpPr/>
            <p:nvPr/>
          </p:nvSpPr>
          <p:spPr>
            <a:xfrm>
              <a:off x="8845617" y="3730667"/>
              <a:ext cx="2204185" cy="812457"/>
            </a:xfrm>
            <a:custGeom>
              <a:avLst/>
              <a:gdLst>
                <a:gd name="connsiteX0" fmla="*/ 0 w 2204185"/>
                <a:gd name="connsiteY0" fmla="*/ 812457 h 812457"/>
                <a:gd name="connsiteX1" fmla="*/ 847023 w 2204185"/>
                <a:gd name="connsiteY1" fmla="*/ 244567 h 812457"/>
                <a:gd name="connsiteX2" fmla="*/ 1636295 w 2204185"/>
                <a:gd name="connsiteY2" fmla="*/ 32811 h 812457"/>
                <a:gd name="connsiteX3" fmla="*/ 2204185 w 2204185"/>
                <a:gd name="connsiteY3" fmla="*/ 3935 h 812457"/>
              </a:gdLst>
              <a:ahLst/>
              <a:cxnLst>
                <a:cxn ang="0">
                  <a:pos x="connsiteX0" y="connsiteY0"/>
                </a:cxn>
                <a:cxn ang="0">
                  <a:pos x="connsiteX1" y="connsiteY1"/>
                </a:cxn>
                <a:cxn ang="0">
                  <a:pos x="connsiteX2" y="connsiteY2"/>
                </a:cxn>
                <a:cxn ang="0">
                  <a:pos x="connsiteX3" y="connsiteY3"/>
                </a:cxn>
              </a:cxnLst>
              <a:rect l="l" t="t" r="r" b="b"/>
              <a:pathLst>
                <a:path w="2204185" h="812457">
                  <a:moveTo>
                    <a:pt x="0" y="812457"/>
                  </a:moveTo>
                  <a:cubicBezTo>
                    <a:pt x="287153" y="593482"/>
                    <a:pt x="574307" y="374508"/>
                    <a:pt x="847023" y="244567"/>
                  </a:cubicBezTo>
                  <a:cubicBezTo>
                    <a:pt x="1119739" y="114626"/>
                    <a:pt x="1410101" y="72916"/>
                    <a:pt x="1636295" y="32811"/>
                  </a:cubicBezTo>
                  <a:cubicBezTo>
                    <a:pt x="1862489" y="-7294"/>
                    <a:pt x="2033337" y="-1680"/>
                    <a:pt x="2204185" y="3935"/>
                  </a:cubicBezTo>
                </a:path>
              </a:pathLst>
            </a:custGeom>
            <a:ln w="38100"/>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61" name="TextBox 60">
              <a:extLst>
                <a:ext uri="{FF2B5EF4-FFF2-40B4-BE49-F238E27FC236}">
                  <a16:creationId xmlns:a16="http://schemas.microsoft.com/office/drawing/2014/main" id="{5F974C17-5D52-DBD0-991C-202FBEA20CD0}"/>
                </a:ext>
              </a:extLst>
            </p:cNvPr>
            <p:cNvSpPr txBox="1"/>
            <p:nvPr/>
          </p:nvSpPr>
          <p:spPr>
            <a:xfrm>
              <a:off x="10117489" y="3440095"/>
              <a:ext cx="1139736" cy="276999"/>
            </a:xfrm>
            <a:prstGeom prst="rect">
              <a:avLst/>
            </a:prstGeom>
            <a:noFill/>
          </p:spPr>
          <p:txBody>
            <a:bodyPr wrap="none" lIns="0" rIns="0" rtlCol="0">
              <a:spAutoFit/>
            </a:bodyPr>
            <a:lstStyle/>
            <a:p>
              <a:pPr algn="ctr"/>
              <a:r>
                <a:rPr lang="en-US" sz="1200" dirty="0">
                  <a:solidFill>
                    <a:schemeClr val="accent4"/>
                  </a:solidFill>
                </a:rPr>
                <a:t>Theoretical limit</a:t>
              </a:r>
            </a:p>
          </p:txBody>
        </p:sp>
        <p:cxnSp>
          <p:nvCxnSpPr>
            <p:cNvPr id="63" name="Straight Arrow Connector 62">
              <a:extLst>
                <a:ext uri="{FF2B5EF4-FFF2-40B4-BE49-F238E27FC236}">
                  <a16:creationId xmlns:a16="http://schemas.microsoft.com/office/drawing/2014/main" id="{3D6FCF81-030A-7BCD-FBC3-29243C863F65}"/>
                </a:ext>
              </a:extLst>
            </p:cNvPr>
            <p:cNvCxnSpPr>
              <a:cxnSpLocks/>
            </p:cNvCxnSpPr>
            <p:nvPr/>
          </p:nvCxnSpPr>
          <p:spPr>
            <a:xfrm>
              <a:off x="8842874" y="4564319"/>
              <a:ext cx="2235804" cy="0"/>
            </a:xfrm>
            <a:prstGeom prst="straightConnector1">
              <a:avLst/>
            </a:prstGeom>
            <a:ln w="3492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C37D78E-945B-E14E-4741-478DD9BE2671}"/>
                </a:ext>
              </a:extLst>
            </p:cNvPr>
            <p:cNvCxnSpPr>
              <a:cxnSpLocks/>
            </p:cNvCxnSpPr>
            <p:nvPr/>
          </p:nvCxnSpPr>
          <p:spPr>
            <a:xfrm flipV="1">
              <a:off x="8848152" y="2383715"/>
              <a:ext cx="0" cy="2180604"/>
            </a:xfrm>
            <a:prstGeom prst="straightConnector1">
              <a:avLst/>
            </a:prstGeom>
            <a:ln w="3492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7939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3" grpId="0"/>
      <p:bldP spid="35"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B666-541D-79E4-1578-98C06F6E3D8A}"/>
              </a:ext>
            </a:extLst>
          </p:cNvPr>
          <p:cNvSpPr>
            <a:spLocks noGrp="1"/>
          </p:cNvSpPr>
          <p:nvPr>
            <p:ph type="title"/>
          </p:nvPr>
        </p:nvSpPr>
        <p:spPr/>
        <p:txBody>
          <a:bodyPr/>
          <a:lstStyle/>
          <a:p>
            <a:r>
              <a:rPr lang="en-US" dirty="0"/>
              <a:t>Challenge: Prediction Accuracy</a:t>
            </a:r>
          </a:p>
        </p:txBody>
      </p:sp>
      <p:sp>
        <p:nvSpPr>
          <p:cNvPr id="12" name="Title 1">
            <a:extLst>
              <a:ext uri="{FF2B5EF4-FFF2-40B4-BE49-F238E27FC236}">
                <a16:creationId xmlns:a16="http://schemas.microsoft.com/office/drawing/2014/main" id="{1867FD46-EF3A-AB80-A66A-F037109D2A8C}"/>
              </a:ext>
            </a:extLst>
          </p:cNvPr>
          <p:cNvSpPr txBox="1">
            <a:spLocks/>
          </p:cNvSpPr>
          <p:nvPr/>
        </p:nvSpPr>
        <p:spPr>
          <a:xfrm>
            <a:off x="5600530" y="1803771"/>
            <a:ext cx="5889899" cy="1210041"/>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4000" b="1" kern="1200" spc="-100" baseline="0">
                <a:solidFill>
                  <a:schemeClr val="tx1"/>
                </a:solidFill>
                <a:latin typeface="+mj-lt"/>
                <a:ea typeface="+mj-ea"/>
                <a:cs typeface="+mj-cs"/>
              </a:defRPr>
            </a:lvl1pPr>
          </a:lstStyle>
          <a:p>
            <a:r>
              <a:rPr lang="en-US" sz="3200" b="0" dirty="0"/>
              <a:t>Predicting trend is more important than absolute runtime!</a:t>
            </a:r>
          </a:p>
        </p:txBody>
      </p:sp>
      <p:sp>
        <p:nvSpPr>
          <p:cNvPr id="16" name="Title 1">
            <a:extLst>
              <a:ext uri="{FF2B5EF4-FFF2-40B4-BE49-F238E27FC236}">
                <a16:creationId xmlns:a16="http://schemas.microsoft.com/office/drawing/2014/main" id="{57FCEBDA-2D2D-67CC-732D-9BE4C8154AF6}"/>
              </a:ext>
            </a:extLst>
          </p:cNvPr>
          <p:cNvSpPr txBox="1">
            <a:spLocks/>
          </p:cNvSpPr>
          <p:nvPr/>
        </p:nvSpPr>
        <p:spPr>
          <a:xfrm>
            <a:off x="6500508" y="5747544"/>
            <a:ext cx="5048500" cy="638175"/>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4000" b="1" kern="1200" spc="-100" baseline="0">
                <a:solidFill>
                  <a:schemeClr val="tx1"/>
                </a:solidFill>
                <a:latin typeface="+mj-lt"/>
                <a:ea typeface="+mj-ea"/>
                <a:cs typeface="+mj-cs"/>
              </a:defRPr>
            </a:lvl1pPr>
          </a:lstStyle>
          <a:p>
            <a:endParaRPr lang="en-US" sz="3200" b="0" dirty="0"/>
          </a:p>
        </p:txBody>
      </p:sp>
      <p:grpSp>
        <p:nvGrpSpPr>
          <p:cNvPr id="18" name="Group 17">
            <a:extLst>
              <a:ext uri="{FF2B5EF4-FFF2-40B4-BE49-F238E27FC236}">
                <a16:creationId xmlns:a16="http://schemas.microsoft.com/office/drawing/2014/main" id="{467D3706-284A-EBD6-3B9B-40BB2CA9C922}"/>
              </a:ext>
            </a:extLst>
          </p:cNvPr>
          <p:cNvGrpSpPr/>
          <p:nvPr/>
        </p:nvGrpSpPr>
        <p:grpSpPr>
          <a:xfrm>
            <a:off x="2944679" y="1224366"/>
            <a:ext cx="6478290" cy="4523178"/>
            <a:chOff x="4378999" y="1520052"/>
            <a:chExt cx="3294843" cy="3634608"/>
          </a:xfrm>
        </p:grpSpPr>
        <p:cxnSp>
          <p:nvCxnSpPr>
            <p:cNvPr id="20" name="Straight Arrow Connector 19">
              <a:extLst>
                <a:ext uri="{FF2B5EF4-FFF2-40B4-BE49-F238E27FC236}">
                  <a16:creationId xmlns:a16="http://schemas.microsoft.com/office/drawing/2014/main" id="{86ADFE78-03B4-32FE-2DFF-99644B467314}"/>
                </a:ext>
              </a:extLst>
            </p:cNvPr>
            <p:cNvCxnSpPr>
              <a:cxnSpLocks/>
            </p:cNvCxnSpPr>
            <p:nvPr/>
          </p:nvCxnSpPr>
          <p:spPr>
            <a:xfrm flipV="1">
              <a:off x="4493299" y="1520052"/>
              <a:ext cx="0" cy="308630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11244DE-E503-17F7-C87E-01D03A5DF5D1}"/>
                </a:ext>
              </a:extLst>
            </p:cNvPr>
            <p:cNvSpPr txBox="1"/>
            <p:nvPr/>
          </p:nvSpPr>
          <p:spPr>
            <a:xfrm>
              <a:off x="4586509" y="4787232"/>
              <a:ext cx="2690093" cy="367428"/>
            </a:xfrm>
            <a:prstGeom prst="rect">
              <a:avLst/>
            </a:prstGeom>
            <a:noFill/>
          </p:spPr>
          <p:txBody>
            <a:bodyPr wrap="square" rtlCol="0">
              <a:spAutoFit/>
            </a:bodyPr>
            <a:lstStyle>
              <a:defPPr>
                <a:defRPr lang="en-US"/>
              </a:defPPr>
              <a:lvl1pPr>
                <a:defRPr sz="1600"/>
              </a:lvl1pPr>
            </a:lstStyle>
            <a:p>
              <a:endParaRPr lang="en-US" dirty="0">
                <a:solidFill>
                  <a:schemeClr val="accent4"/>
                </a:solidFill>
              </a:endParaRPr>
            </a:p>
          </p:txBody>
        </p:sp>
        <p:sp>
          <p:nvSpPr>
            <p:cNvPr id="22" name="TextBox 21">
              <a:extLst>
                <a:ext uri="{FF2B5EF4-FFF2-40B4-BE49-F238E27FC236}">
                  <a16:creationId xmlns:a16="http://schemas.microsoft.com/office/drawing/2014/main" id="{380A5C26-D8A9-31F3-A845-5D51A79AC726}"/>
                </a:ext>
              </a:extLst>
            </p:cNvPr>
            <p:cNvSpPr txBox="1"/>
            <p:nvPr/>
          </p:nvSpPr>
          <p:spPr>
            <a:xfrm>
              <a:off x="5648024" y="3638302"/>
              <a:ext cx="1889135" cy="489495"/>
            </a:xfrm>
            <a:prstGeom prst="rect">
              <a:avLst/>
            </a:prstGeom>
            <a:noFill/>
          </p:spPr>
          <p:txBody>
            <a:bodyPr wrap="square">
              <a:spAutoFit/>
            </a:bodyPr>
            <a:lstStyle/>
            <a:p>
              <a:pPr algn="r"/>
              <a:endParaRPr lang="en-US" dirty="0"/>
            </a:p>
          </p:txBody>
        </p:sp>
        <p:sp>
          <p:nvSpPr>
            <p:cNvPr id="23" name="TextBox 22">
              <a:extLst>
                <a:ext uri="{FF2B5EF4-FFF2-40B4-BE49-F238E27FC236}">
                  <a16:creationId xmlns:a16="http://schemas.microsoft.com/office/drawing/2014/main" id="{9D82EC91-72C0-D96E-99F8-08A9C660BA1B}"/>
                </a:ext>
              </a:extLst>
            </p:cNvPr>
            <p:cNvSpPr txBox="1"/>
            <p:nvPr/>
          </p:nvSpPr>
          <p:spPr>
            <a:xfrm>
              <a:off x="6781265" y="4641807"/>
              <a:ext cx="892577" cy="400831"/>
            </a:xfrm>
            <a:prstGeom prst="rect">
              <a:avLst/>
            </a:prstGeom>
            <a:noFill/>
          </p:spPr>
          <p:txBody>
            <a:bodyPr wrap="square" rtlCol="0">
              <a:spAutoFit/>
            </a:bodyPr>
            <a:lstStyle/>
            <a:p>
              <a:r>
                <a:rPr lang="en-US" dirty="0"/>
                <a:t>Size</a:t>
              </a:r>
            </a:p>
          </p:txBody>
        </p:sp>
        <p:cxnSp>
          <p:nvCxnSpPr>
            <p:cNvPr id="24" name="Straight Arrow Connector 23">
              <a:extLst>
                <a:ext uri="{FF2B5EF4-FFF2-40B4-BE49-F238E27FC236}">
                  <a16:creationId xmlns:a16="http://schemas.microsoft.com/office/drawing/2014/main" id="{DC923C78-C856-AB31-C7E7-EF3781D67725}"/>
                </a:ext>
              </a:extLst>
            </p:cNvPr>
            <p:cNvCxnSpPr>
              <a:cxnSpLocks/>
            </p:cNvCxnSpPr>
            <p:nvPr/>
          </p:nvCxnSpPr>
          <p:spPr>
            <a:xfrm>
              <a:off x="4452952" y="4583629"/>
              <a:ext cx="2787361"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78B2C30D-0E26-6683-0B80-E14FC71E70F5}"/>
                </a:ext>
              </a:extLst>
            </p:cNvPr>
            <p:cNvGrpSpPr/>
            <p:nvPr/>
          </p:nvGrpSpPr>
          <p:grpSpPr>
            <a:xfrm>
              <a:off x="4378999" y="2192524"/>
              <a:ext cx="228600" cy="1794038"/>
              <a:chOff x="4280634" y="2227528"/>
              <a:chExt cx="202931" cy="1706465"/>
            </a:xfrm>
          </p:grpSpPr>
          <p:cxnSp>
            <p:nvCxnSpPr>
              <p:cNvPr id="32" name="Straight Arrow Connector 31">
                <a:extLst>
                  <a:ext uri="{FF2B5EF4-FFF2-40B4-BE49-F238E27FC236}">
                    <a16:creationId xmlns:a16="http://schemas.microsoft.com/office/drawing/2014/main" id="{5BFE23C6-2BB0-E1FE-8784-444A663C052B}"/>
                  </a:ext>
                </a:extLst>
              </p:cNvPr>
              <p:cNvCxnSpPr>
                <a:cxnSpLocks/>
              </p:cNvCxnSpPr>
              <p:nvPr/>
            </p:nvCxnSpPr>
            <p:spPr>
              <a:xfrm>
                <a:off x="4280634" y="3933993"/>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58C12A1-7BBF-758E-4FA5-8C1D6D58986B}"/>
                  </a:ext>
                </a:extLst>
              </p:cNvPr>
              <p:cNvCxnSpPr>
                <a:cxnSpLocks/>
              </p:cNvCxnSpPr>
              <p:nvPr/>
            </p:nvCxnSpPr>
            <p:spPr>
              <a:xfrm>
                <a:off x="4280634" y="3365172"/>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0B49121-B3F3-AD2C-5289-2970B999467D}"/>
                  </a:ext>
                </a:extLst>
              </p:cNvPr>
              <p:cNvCxnSpPr>
                <a:cxnSpLocks/>
              </p:cNvCxnSpPr>
              <p:nvPr/>
            </p:nvCxnSpPr>
            <p:spPr>
              <a:xfrm>
                <a:off x="4280634" y="2796350"/>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1448AC7-7A4D-D7B6-AE09-64114A95BFBE}"/>
                  </a:ext>
                </a:extLst>
              </p:cNvPr>
              <p:cNvCxnSpPr>
                <a:cxnSpLocks/>
              </p:cNvCxnSpPr>
              <p:nvPr/>
            </p:nvCxnSpPr>
            <p:spPr>
              <a:xfrm>
                <a:off x="4280634" y="2227528"/>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B0841E9E-7388-7580-92F3-D44770AE3163}"/>
                </a:ext>
              </a:extLst>
            </p:cNvPr>
            <p:cNvGrpSpPr/>
            <p:nvPr/>
          </p:nvGrpSpPr>
          <p:grpSpPr>
            <a:xfrm>
              <a:off x="4684419" y="4480416"/>
              <a:ext cx="1708622" cy="182880"/>
              <a:chOff x="1453093" y="4507418"/>
              <a:chExt cx="2202601" cy="201386"/>
            </a:xfrm>
          </p:grpSpPr>
          <p:cxnSp>
            <p:nvCxnSpPr>
              <p:cNvPr id="28" name="Straight Arrow Connector 27">
                <a:extLst>
                  <a:ext uri="{FF2B5EF4-FFF2-40B4-BE49-F238E27FC236}">
                    <a16:creationId xmlns:a16="http://schemas.microsoft.com/office/drawing/2014/main" id="{5AD0989E-4A9D-6C86-5424-F59FAE745633}"/>
                  </a:ext>
                </a:extLst>
              </p:cNvPr>
              <p:cNvCxnSpPr>
                <a:cxnSpLocks/>
              </p:cNvCxnSpPr>
              <p:nvPr/>
            </p:nvCxnSpPr>
            <p:spPr>
              <a:xfrm>
                <a:off x="1453093"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9DE9E8-886C-4BD0-9EDD-2EB20FC88C36}"/>
                  </a:ext>
                </a:extLst>
              </p:cNvPr>
              <p:cNvCxnSpPr>
                <a:cxnSpLocks/>
              </p:cNvCxnSpPr>
              <p:nvPr/>
            </p:nvCxnSpPr>
            <p:spPr>
              <a:xfrm>
                <a:off x="2187293"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7D459AF-24EB-132C-C6CD-3E2D2E3263EE}"/>
                  </a:ext>
                </a:extLst>
              </p:cNvPr>
              <p:cNvCxnSpPr>
                <a:cxnSpLocks/>
              </p:cNvCxnSpPr>
              <p:nvPr/>
            </p:nvCxnSpPr>
            <p:spPr>
              <a:xfrm>
                <a:off x="2921494"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65138F4-3B7F-92BA-15AE-A9844984BF71}"/>
                  </a:ext>
                </a:extLst>
              </p:cNvPr>
              <p:cNvCxnSpPr>
                <a:cxnSpLocks/>
              </p:cNvCxnSpPr>
              <p:nvPr/>
            </p:nvCxnSpPr>
            <p:spPr>
              <a:xfrm>
                <a:off x="3655694"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sp>
        <p:nvSpPr>
          <p:cNvPr id="36" name="TextBox 35">
            <a:extLst>
              <a:ext uri="{FF2B5EF4-FFF2-40B4-BE49-F238E27FC236}">
                <a16:creationId xmlns:a16="http://schemas.microsoft.com/office/drawing/2014/main" id="{C2177641-ABFD-8DD7-523D-50E91565EC81}"/>
              </a:ext>
            </a:extLst>
          </p:cNvPr>
          <p:cNvSpPr txBox="1"/>
          <p:nvPr/>
        </p:nvSpPr>
        <p:spPr>
          <a:xfrm rot="16200000">
            <a:off x="1855943" y="2841477"/>
            <a:ext cx="1273813" cy="369332"/>
          </a:xfrm>
          <a:prstGeom prst="rect">
            <a:avLst/>
          </a:prstGeom>
          <a:noFill/>
        </p:spPr>
        <p:txBody>
          <a:bodyPr wrap="square" rtlCol="0">
            <a:spAutoFit/>
          </a:bodyPr>
          <a:lstStyle/>
          <a:p>
            <a:r>
              <a:rPr lang="en-US" dirty="0"/>
              <a:t>Runtime</a:t>
            </a:r>
          </a:p>
        </p:txBody>
      </p:sp>
      <p:cxnSp>
        <p:nvCxnSpPr>
          <p:cNvPr id="37" name="Straight Arrow Connector 36">
            <a:extLst>
              <a:ext uri="{FF2B5EF4-FFF2-40B4-BE49-F238E27FC236}">
                <a16:creationId xmlns:a16="http://schemas.microsoft.com/office/drawing/2014/main" id="{2D5498B7-2E20-34E3-5240-0A137B2144BE}"/>
              </a:ext>
            </a:extLst>
          </p:cNvPr>
          <p:cNvCxnSpPr>
            <a:cxnSpLocks/>
          </p:cNvCxnSpPr>
          <p:nvPr/>
        </p:nvCxnSpPr>
        <p:spPr>
          <a:xfrm>
            <a:off x="7893979" y="4904901"/>
            <a:ext cx="0" cy="22759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 name="!!baseline">
            <a:extLst>
              <a:ext uri="{FF2B5EF4-FFF2-40B4-BE49-F238E27FC236}">
                <a16:creationId xmlns:a16="http://schemas.microsoft.com/office/drawing/2014/main" id="{D4B6ED49-5C52-F07F-0B0D-1EE9F639817E}"/>
              </a:ext>
            </a:extLst>
          </p:cNvPr>
          <p:cNvSpPr/>
          <p:nvPr/>
        </p:nvSpPr>
        <p:spPr>
          <a:xfrm>
            <a:off x="3617795" y="1415003"/>
            <a:ext cx="137160" cy="1371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superscaler">
            <a:extLst>
              <a:ext uri="{FF2B5EF4-FFF2-40B4-BE49-F238E27FC236}">
                <a16:creationId xmlns:a16="http://schemas.microsoft.com/office/drawing/2014/main" id="{36E528F1-FB57-98B4-E29A-0DD2EE0FDCEF}"/>
              </a:ext>
            </a:extLst>
          </p:cNvPr>
          <p:cNvSpPr/>
          <p:nvPr/>
        </p:nvSpPr>
        <p:spPr>
          <a:xfrm rot="16200000">
            <a:off x="4200040" y="3936493"/>
            <a:ext cx="137160" cy="1371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8392C49-DB42-A1A5-435E-89EC1D5A3917}"/>
              </a:ext>
            </a:extLst>
          </p:cNvPr>
          <p:cNvSpPr/>
          <p:nvPr/>
        </p:nvSpPr>
        <p:spPr>
          <a:xfrm>
            <a:off x="5641383" y="4293875"/>
            <a:ext cx="137160"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2" name="Rectangle 41">
            <a:extLst>
              <a:ext uri="{FF2B5EF4-FFF2-40B4-BE49-F238E27FC236}">
                <a16:creationId xmlns:a16="http://schemas.microsoft.com/office/drawing/2014/main" id="{E5E1C04D-D2BA-2D65-D6F8-31B90921ABB5}"/>
              </a:ext>
            </a:extLst>
          </p:cNvPr>
          <p:cNvSpPr/>
          <p:nvPr/>
        </p:nvSpPr>
        <p:spPr>
          <a:xfrm>
            <a:off x="8012849" y="4417957"/>
            <a:ext cx="137160"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cxnSp>
        <p:nvCxnSpPr>
          <p:cNvPr id="44" name="Straight Connector 43">
            <a:extLst>
              <a:ext uri="{FF2B5EF4-FFF2-40B4-BE49-F238E27FC236}">
                <a16:creationId xmlns:a16="http://schemas.microsoft.com/office/drawing/2014/main" id="{9E5BB944-DA9E-8A14-95DB-699A8D0F5707}"/>
              </a:ext>
            </a:extLst>
          </p:cNvPr>
          <p:cNvCxnSpPr>
            <a:stCxn id="38" idx="0"/>
            <a:endCxn id="39" idx="3"/>
          </p:cNvCxnSpPr>
          <p:nvPr/>
        </p:nvCxnSpPr>
        <p:spPr>
          <a:xfrm>
            <a:off x="3686375" y="1415003"/>
            <a:ext cx="582245" cy="2521490"/>
          </a:xfrm>
          <a:prstGeom prst="line">
            <a:avLst/>
          </a:prstGeom>
          <a:ln w="1905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E813A2C-E6C2-F50B-3F47-7821544CD797}"/>
              </a:ext>
            </a:extLst>
          </p:cNvPr>
          <p:cNvCxnSpPr>
            <a:stCxn id="39" idx="0"/>
            <a:endCxn id="41" idx="1"/>
          </p:cNvCxnSpPr>
          <p:nvPr/>
        </p:nvCxnSpPr>
        <p:spPr>
          <a:xfrm>
            <a:off x="4200040" y="4005073"/>
            <a:ext cx="1441343" cy="357382"/>
          </a:xfrm>
          <a:prstGeom prst="line">
            <a:avLst/>
          </a:prstGeom>
          <a:ln w="1905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B4CC1E1-DB9C-F45F-5111-70DAEF50AC91}"/>
              </a:ext>
            </a:extLst>
          </p:cNvPr>
          <p:cNvCxnSpPr>
            <a:stCxn id="41" idx="3"/>
            <a:endCxn id="42" idx="1"/>
          </p:cNvCxnSpPr>
          <p:nvPr/>
        </p:nvCxnSpPr>
        <p:spPr>
          <a:xfrm>
            <a:off x="5778543" y="4362455"/>
            <a:ext cx="2234306" cy="124082"/>
          </a:xfrm>
          <a:prstGeom prst="line">
            <a:avLst/>
          </a:prstGeom>
          <a:ln w="1905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941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2619-5193-0086-AB29-A197EF3CDDDE}"/>
              </a:ext>
            </a:extLst>
          </p:cNvPr>
          <p:cNvSpPr>
            <a:spLocks noGrp="1"/>
          </p:cNvSpPr>
          <p:nvPr>
            <p:ph type="title"/>
          </p:nvPr>
        </p:nvSpPr>
        <p:spPr/>
        <p:txBody>
          <a:bodyPr/>
          <a:lstStyle/>
          <a:p>
            <a:r>
              <a:rPr lang="en-US" dirty="0"/>
              <a:t>Tenets</a:t>
            </a:r>
          </a:p>
        </p:txBody>
      </p:sp>
      <p:sp>
        <p:nvSpPr>
          <p:cNvPr id="4" name="Rounded Rectangle 3">
            <a:extLst>
              <a:ext uri="{FF2B5EF4-FFF2-40B4-BE49-F238E27FC236}">
                <a16:creationId xmlns:a16="http://schemas.microsoft.com/office/drawing/2014/main" id="{E46B42F7-77C7-1BBD-511C-8840638F79B5}"/>
              </a:ext>
            </a:extLst>
          </p:cNvPr>
          <p:cNvSpPr/>
          <p:nvPr/>
        </p:nvSpPr>
        <p:spPr>
          <a:xfrm>
            <a:off x="1356360" y="1341120"/>
            <a:ext cx="3352800" cy="15240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Never do worse than baseline</a:t>
            </a:r>
          </a:p>
        </p:txBody>
      </p:sp>
      <p:sp>
        <p:nvSpPr>
          <p:cNvPr id="5" name="Rounded Rectangle 4">
            <a:extLst>
              <a:ext uri="{FF2B5EF4-FFF2-40B4-BE49-F238E27FC236}">
                <a16:creationId xmlns:a16="http://schemas.microsoft.com/office/drawing/2014/main" id="{364637A8-0A23-B11E-DACE-989B9C66D454}"/>
              </a:ext>
            </a:extLst>
          </p:cNvPr>
          <p:cNvSpPr/>
          <p:nvPr/>
        </p:nvSpPr>
        <p:spPr>
          <a:xfrm>
            <a:off x="7482840" y="1341120"/>
            <a:ext cx="3352800" cy="15240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Never make the same mistake twice</a:t>
            </a:r>
          </a:p>
        </p:txBody>
      </p:sp>
      <p:sp>
        <p:nvSpPr>
          <p:cNvPr id="6" name="TextBox 5">
            <a:extLst>
              <a:ext uri="{FF2B5EF4-FFF2-40B4-BE49-F238E27FC236}">
                <a16:creationId xmlns:a16="http://schemas.microsoft.com/office/drawing/2014/main" id="{5DABCB89-8086-AFFE-7648-4610BA19F119}"/>
              </a:ext>
            </a:extLst>
          </p:cNvPr>
          <p:cNvSpPr txBox="1"/>
          <p:nvPr/>
        </p:nvSpPr>
        <p:spPr>
          <a:xfrm>
            <a:off x="777240" y="3124200"/>
            <a:ext cx="4632960" cy="1477328"/>
          </a:xfrm>
          <a:prstGeom prst="rect">
            <a:avLst/>
          </a:prstGeom>
          <a:noFill/>
        </p:spPr>
        <p:txBody>
          <a:bodyPr wrap="square" lIns="0" rIns="0" rtlCol="0">
            <a:spAutoFit/>
          </a:bodyPr>
          <a:lstStyle/>
          <a:p>
            <a:pPr algn="ctr"/>
            <a:r>
              <a:rPr lang="en-US" dirty="0"/>
              <a:t>Avoid cost escalation (hard to explain to customers)</a:t>
            </a:r>
          </a:p>
          <a:p>
            <a:pPr algn="ctr"/>
            <a:endParaRPr lang="en-US" dirty="0"/>
          </a:p>
          <a:p>
            <a:pPr algn="ctr"/>
            <a:r>
              <a:rPr lang="en-US" dirty="0"/>
              <a:t>If too unsure about whether scaling will help, don’t do it!</a:t>
            </a:r>
          </a:p>
        </p:txBody>
      </p:sp>
      <p:sp>
        <p:nvSpPr>
          <p:cNvPr id="7" name="TextBox 6">
            <a:extLst>
              <a:ext uri="{FF2B5EF4-FFF2-40B4-BE49-F238E27FC236}">
                <a16:creationId xmlns:a16="http://schemas.microsoft.com/office/drawing/2014/main" id="{9E06235C-8677-5E16-F57D-F048098B9FC7}"/>
              </a:ext>
            </a:extLst>
          </p:cNvPr>
          <p:cNvSpPr txBox="1"/>
          <p:nvPr/>
        </p:nvSpPr>
        <p:spPr>
          <a:xfrm>
            <a:off x="6842760" y="3124200"/>
            <a:ext cx="4632960" cy="1754326"/>
          </a:xfrm>
          <a:prstGeom prst="rect">
            <a:avLst/>
          </a:prstGeom>
          <a:noFill/>
        </p:spPr>
        <p:txBody>
          <a:bodyPr wrap="square" lIns="0" rIns="0" rtlCol="0">
            <a:spAutoFit/>
          </a:bodyPr>
          <a:lstStyle/>
          <a:p>
            <a:pPr algn="ctr"/>
            <a:r>
              <a:rPr lang="en-US" dirty="0"/>
              <a:t>If we should’ve scaled a query (based on it’s observed runtime) but didn’t, make sure we scale it next time.</a:t>
            </a:r>
          </a:p>
          <a:p>
            <a:pPr algn="ctr"/>
            <a:endParaRPr lang="en-US" dirty="0"/>
          </a:p>
          <a:p>
            <a:pPr algn="ctr"/>
            <a:r>
              <a:rPr lang="en-US" dirty="0"/>
              <a:t>Uses the observation that most production workloads are repetitive.</a:t>
            </a:r>
          </a:p>
        </p:txBody>
      </p:sp>
    </p:spTree>
    <p:extLst>
      <p:ext uri="{BB962C8B-B14F-4D97-AF65-F5344CB8AC3E}">
        <p14:creationId xmlns:p14="http://schemas.microsoft.com/office/powerpoint/2010/main" val="70504656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72435-9AE2-0847-B141-D814CB34A11D}"/>
              </a:ext>
            </a:extLst>
          </p:cNvPr>
          <p:cNvSpPr>
            <a:spLocks noGrp="1"/>
          </p:cNvSpPr>
          <p:nvPr>
            <p:ph type="title"/>
          </p:nvPr>
        </p:nvSpPr>
        <p:spPr/>
        <p:txBody>
          <a:bodyPr/>
          <a:lstStyle/>
          <a:p>
            <a:r>
              <a:rPr lang="en-US" dirty="0"/>
              <a:t>Tiered Query Prediction</a:t>
            </a:r>
          </a:p>
        </p:txBody>
      </p:sp>
      <p:sp>
        <p:nvSpPr>
          <p:cNvPr id="4" name="Trapezoid 3">
            <a:extLst>
              <a:ext uri="{FF2B5EF4-FFF2-40B4-BE49-F238E27FC236}">
                <a16:creationId xmlns:a16="http://schemas.microsoft.com/office/drawing/2014/main" id="{5E45AEE6-C149-289B-E3C2-541518D80252}"/>
              </a:ext>
            </a:extLst>
          </p:cNvPr>
          <p:cNvSpPr/>
          <p:nvPr/>
        </p:nvSpPr>
        <p:spPr>
          <a:xfrm>
            <a:off x="5127762" y="1206984"/>
            <a:ext cx="1591092" cy="816666"/>
          </a:xfrm>
          <a:prstGeom prst="trapezoi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 name="Trapezoid 4">
            <a:extLst>
              <a:ext uri="{FF2B5EF4-FFF2-40B4-BE49-F238E27FC236}">
                <a16:creationId xmlns:a16="http://schemas.microsoft.com/office/drawing/2014/main" id="{CDEAC950-6C27-50E0-5D05-079B46269358}"/>
              </a:ext>
            </a:extLst>
          </p:cNvPr>
          <p:cNvSpPr/>
          <p:nvPr/>
        </p:nvSpPr>
        <p:spPr>
          <a:xfrm>
            <a:off x="4478403" y="2343564"/>
            <a:ext cx="2902227" cy="816666"/>
          </a:xfrm>
          <a:prstGeom prst="trapezoi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6" name="Trapezoid 5">
            <a:extLst>
              <a:ext uri="{FF2B5EF4-FFF2-40B4-BE49-F238E27FC236}">
                <a16:creationId xmlns:a16="http://schemas.microsoft.com/office/drawing/2014/main" id="{3B537774-534F-4CFA-0CA7-99042A512AB5}"/>
              </a:ext>
            </a:extLst>
          </p:cNvPr>
          <p:cNvSpPr/>
          <p:nvPr/>
        </p:nvSpPr>
        <p:spPr>
          <a:xfrm>
            <a:off x="3687000" y="3480144"/>
            <a:ext cx="4485034" cy="816666"/>
          </a:xfrm>
          <a:prstGeom prst="trapezoi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7" name="Trapezoid 6">
            <a:extLst>
              <a:ext uri="{FF2B5EF4-FFF2-40B4-BE49-F238E27FC236}">
                <a16:creationId xmlns:a16="http://schemas.microsoft.com/office/drawing/2014/main" id="{80A133CC-6177-B2D6-DD47-5F64813F3624}"/>
              </a:ext>
            </a:extLst>
          </p:cNvPr>
          <p:cNvSpPr/>
          <p:nvPr/>
        </p:nvSpPr>
        <p:spPr>
          <a:xfrm>
            <a:off x="2847560" y="4616724"/>
            <a:ext cx="6163918" cy="816666"/>
          </a:xfrm>
          <a:prstGeom prst="trapezoi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8" name="TextBox 7">
            <a:extLst>
              <a:ext uri="{FF2B5EF4-FFF2-40B4-BE49-F238E27FC236}">
                <a16:creationId xmlns:a16="http://schemas.microsoft.com/office/drawing/2014/main" id="{FA653129-CA78-60FD-9B63-4EFE6EB8F6A8}"/>
              </a:ext>
            </a:extLst>
          </p:cNvPr>
          <p:cNvSpPr txBox="1"/>
          <p:nvPr/>
        </p:nvSpPr>
        <p:spPr>
          <a:xfrm>
            <a:off x="3687000" y="4731027"/>
            <a:ext cx="4622113" cy="646331"/>
          </a:xfrm>
          <a:prstGeom prst="rect">
            <a:avLst/>
          </a:prstGeom>
          <a:noFill/>
        </p:spPr>
        <p:txBody>
          <a:bodyPr wrap="square" lIns="0" rIns="0" rtlCol="0">
            <a:spAutoFit/>
          </a:bodyPr>
          <a:lstStyle/>
          <a:p>
            <a:pPr algn="ctr"/>
            <a:r>
              <a:rPr lang="en-US" dirty="0"/>
              <a:t>Fleet-wide: all queries on all clusters</a:t>
            </a:r>
          </a:p>
          <a:p>
            <a:pPr algn="ctr"/>
            <a:r>
              <a:rPr lang="en-US" dirty="0"/>
              <a:t> (pre-trained)</a:t>
            </a:r>
          </a:p>
        </p:txBody>
      </p:sp>
      <p:sp>
        <p:nvSpPr>
          <p:cNvPr id="9" name="TextBox 8">
            <a:extLst>
              <a:ext uri="{FF2B5EF4-FFF2-40B4-BE49-F238E27FC236}">
                <a16:creationId xmlns:a16="http://schemas.microsoft.com/office/drawing/2014/main" id="{A1EEDC5F-28DC-40E6-01D1-C6259AE588C9}"/>
              </a:ext>
            </a:extLst>
          </p:cNvPr>
          <p:cNvSpPr txBox="1"/>
          <p:nvPr/>
        </p:nvSpPr>
        <p:spPr>
          <a:xfrm>
            <a:off x="3905662" y="3703811"/>
            <a:ext cx="4085400" cy="369332"/>
          </a:xfrm>
          <a:prstGeom prst="rect">
            <a:avLst/>
          </a:prstGeom>
          <a:noFill/>
        </p:spPr>
        <p:txBody>
          <a:bodyPr wrap="square" lIns="0" rIns="0" rtlCol="0">
            <a:spAutoFit/>
          </a:bodyPr>
          <a:lstStyle/>
          <a:p>
            <a:pPr algn="ctr"/>
            <a:r>
              <a:rPr lang="en-US" dirty="0"/>
              <a:t>Queries on this cluster</a:t>
            </a:r>
          </a:p>
        </p:txBody>
      </p:sp>
      <p:sp>
        <p:nvSpPr>
          <p:cNvPr id="10" name="TextBox 9">
            <a:extLst>
              <a:ext uri="{FF2B5EF4-FFF2-40B4-BE49-F238E27FC236}">
                <a16:creationId xmlns:a16="http://schemas.microsoft.com/office/drawing/2014/main" id="{2F238F29-A8CD-C045-A0BE-3C27742E2FF6}"/>
              </a:ext>
            </a:extLst>
          </p:cNvPr>
          <p:cNvSpPr txBox="1"/>
          <p:nvPr/>
        </p:nvSpPr>
        <p:spPr>
          <a:xfrm>
            <a:off x="4734130" y="2456684"/>
            <a:ext cx="2448548" cy="646331"/>
          </a:xfrm>
          <a:prstGeom prst="rect">
            <a:avLst/>
          </a:prstGeom>
          <a:noFill/>
        </p:spPr>
        <p:txBody>
          <a:bodyPr wrap="square" lIns="0" rIns="0" rtlCol="0">
            <a:spAutoFit/>
          </a:bodyPr>
          <a:lstStyle/>
          <a:p>
            <a:pPr algn="ctr"/>
            <a:r>
              <a:rPr lang="en-US" dirty="0"/>
              <a:t>Similar query on different hardware</a:t>
            </a:r>
          </a:p>
        </p:txBody>
      </p:sp>
      <p:sp>
        <p:nvSpPr>
          <p:cNvPr id="11" name="TextBox 10">
            <a:extLst>
              <a:ext uri="{FF2B5EF4-FFF2-40B4-BE49-F238E27FC236}">
                <a16:creationId xmlns:a16="http://schemas.microsoft.com/office/drawing/2014/main" id="{9C48B52B-0806-9357-1C7D-1527B672BE0C}"/>
              </a:ext>
            </a:extLst>
          </p:cNvPr>
          <p:cNvSpPr txBox="1"/>
          <p:nvPr/>
        </p:nvSpPr>
        <p:spPr>
          <a:xfrm>
            <a:off x="5079616" y="1345606"/>
            <a:ext cx="1699800" cy="646331"/>
          </a:xfrm>
          <a:prstGeom prst="rect">
            <a:avLst/>
          </a:prstGeom>
          <a:noFill/>
        </p:spPr>
        <p:txBody>
          <a:bodyPr wrap="square" lIns="0" rIns="0" rtlCol="0">
            <a:spAutoFit/>
          </a:bodyPr>
          <a:lstStyle/>
          <a:p>
            <a:pPr algn="ctr"/>
            <a:r>
              <a:rPr lang="en-US" dirty="0"/>
              <a:t>Similar query, same hardware</a:t>
            </a:r>
          </a:p>
        </p:txBody>
      </p:sp>
      <p:sp>
        <p:nvSpPr>
          <p:cNvPr id="12" name="Down Arrow 11">
            <a:extLst>
              <a:ext uri="{FF2B5EF4-FFF2-40B4-BE49-F238E27FC236}">
                <a16:creationId xmlns:a16="http://schemas.microsoft.com/office/drawing/2014/main" id="{B6EBB708-000D-B3B2-D4A9-E4F5AAA2E6CB}"/>
              </a:ext>
            </a:extLst>
          </p:cNvPr>
          <p:cNvSpPr/>
          <p:nvPr/>
        </p:nvSpPr>
        <p:spPr>
          <a:xfrm>
            <a:off x="1060175" y="1206984"/>
            <a:ext cx="530087" cy="4226406"/>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3" name="Down Arrow 12">
            <a:extLst>
              <a:ext uri="{FF2B5EF4-FFF2-40B4-BE49-F238E27FC236}">
                <a16:creationId xmlns:a16="http://schemas.microsoft.com/office/drawing/2014/main" id="{EF2C0CA6-E80E-7E7D-00E5-CF6C29D494BF}"/>
              </a:ext>
            </a:extLst>
          </p:cNvPr>
          <p:cNvSpPr/>
          <p:nvPr/>
        </p:nvSpPr>
        <p:spPr>
          <a:xfrm rot="10800000">
            <a:off x="1916541" y="1150952"/>
            <a:ext cx="530087" cy="4226406"/>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4" name="TextBox 13">
            <a:extLst>
              <a:ext uri="{FF2B5EF4-FFF2-40B4-BE49-F238E27FC236}">
                <a16:creationId xmlns:a16="http://schemas.microsoft.com/office/drawing/2014/main" id="{15676BCD-221B-5C9E-DC72-990D92CB3AB5}"/>
              </a:ext>
            </a:extLst>
          </p:cNvPr>
          <p:cNvSpPr txBox="1"/>
          <p:nvPr/>
        </p:nvSpPr>
        <p:spPr>
          <a:xfrm>
            <a:off x="132523" y="4823791"/>
            <a:ext cx="927652" cy="646331"/>
          </a:xfrm>
          <a:prstGeom prst="rect">
            <a:avLst/>
          </a:prstGeom>
          <a:noFill/>
        </p:spPr>
        <p:txBody>
          <a:bodyPr wrap="square" lIns="0" rIns="0" rtlCol="0">
            <a:spAutoFit/>
          </a:bodyPr>
          <a:lstStyle/>
          <a:p>
            <a:pPr algn="ctr"/>
            <a:r>
              <a:rPr lang="en-US" dirty="0"/>
              <a:t>More data</a:t>
            </a:r>
          </a:p>
        </p:txBody>
      </p:sp>
      <p:sp>
        <p:nvSpPr>
          <p:cNvPr id="15" name="TextBox 14">
            <a:extLst>
              <a:ext uri="{FF2B5EF4-FFF2-40B4-BE49-F238E27FC236}">
                <a16:creationId xmlns:a16="http://schemas.microsoft.com/office/drawing/2014/main" id="{F3C64DF0-F569-3B13-BEF4-D678431BB61B}"/>
              </a:ext>
            </a:extLst>
          </p:cNvPr>
          <p:cNvSpPr txBox="1"/>
          <p:nvPr/>
        </p:nvSpPr>
        <p:spPr>
          <a:xfrm>
            <a:off x="2494774" y="1101444"/>
            <a:ext cx="927652" cy="646331"/>
          </a:xfrm>
          <a:prstGeom prst="rect">
            <a:avLst/>
          </a:prstGeom>
          <a:noFill/>
        </p:spPr>
        <p:txBody>
          <a:bodyPr wrap="square" lIns="0" rIns="0" rtlCol="0">
            <a:spAutoFit/>
          </a:bodyPr>
          <a:lstStyle/>
          <a:p>
            <a:pPr algn="ctr"/>
            <a:r>
              <a:rPr lang="en-US" dirty="0"/>
              <a:t>More relevant</a:t>
            </a:r>
          </a:p>
        </p:txBody>
      </p:sp>
      <p:sp>
        <p:nvSpPr>
          <p:cNvPr id="16" name="TextBox 15">
            <a:extLst>
              <a:ext uri="{FF2B5EF4-FFF2-40B4-BE49-F238E27FC236}">
                <a16:creationId xmlns:a16="http://schemas.microsoft.com/office/drawing/2014/main" id="{23F43C77-35A5-5A78-2CDF-1C265605F886}"/>
              </a:ext>
            </a:extLst>
          </p:cNvPr>
          <p:cNvSpPr txBox="1"/>
          <p:nvPr/>
        </p:nvSpPr>
        <p:spPr>
          <a:xfrm>
            <a:off x="9435548" y="4823792"/>
            <a:ext cx="2451652" cy="369332"/>
          </a:xfrm>
          <a:prstGeom prst="rect">
            <a:avLst/>
          </a:prstGeom>
          <a:noFill/>
        </p:spPr>
        <p:txBody>
          <a:bodyPr wrap="square" lIns="0" rIns="0" rtlCol="0">
            <a:spAutoFit/>
          </a:bodyPr>
          <a:lstStyle/>
          <a:p>
            <a:pPr algn="ctr"/>
            <a:r>
              <a:rPr lang="en-US" dirty="0"/>
              <a:t>Global </a:t>
            </a:r>
            <a:r>
              <a:rPr lang="en-US" dirty="0" err="1"/>
              <a:t>XGBoost</a:t>
            </a:r>
            <a:endParaRPr lang="en-US" dirty="0"/>
          </a:p>
        </p:txBody>
      </p:sp>
      <p:sp>
        <p:nvSpPr>
          <p:cNvPr id="17" name="TextBox 16">
            <a:extLst>
              <a:ext uri="{FF2B5EF4-FFF2-40B4-BE49-F238E27FC236}">
                <a16:creationId xmlns:a16="http://schemas.microsoft.com/office/drawing/2014/main" id="{9D8413A8-A4BF-CEA2-55CD-2E56A026E3B6}"/>
              </a:ext>
            </a:extLst>
          </p:cNvPr>
          <p:cNvSpPr txBox="1"/>
          <p:nvPr/>
        </p:nvSpPr>
        <p:spPr>
          <a:xfrm>
            <a:off x="9435548" y="3716199"/>
            <a:ext cx="2451652" cy="369332"/>
          </a:xfrm>
          <a:prstGeom prst="rect">
            <a:avLst/>
          </a:prstGeom>
          <a:noFill/>
        </p:spPr>
        <p:txBody>
          <a:bodyPr wrap="square" lIns="0" rIns="0" rtlCol="0">
            <a:spAutoFit/>
          </a:bodyPr>
          <a:lstStyle/>
          <a:p>
            <a:pPr algn="ctr"/>
            <a:r>
              <a:rPr lang="en-US" dirty="0"/>
              <a:t>Local </a:t>
            </a:r>
            <a:r>
              <a:rPr lang="en-US" dirty="0" err="1"/>
              <a:t>XGBoost</a:t>
            </a:r>
            <a:endParaRPr lang="en-US" dirty="0"/>
          </a:p>
        </p:txBody>
      </p:sp>
      <p:sp>
        <p:nvSpPr>
          <p:cNvPr id="19" name="TextBox 18">
            <a:extLst>
              <a:ext uri="{FF2B5EF4-FFF2-40B4-BE49-F238E27FC236}">
                <a16:creationId xmlns:a16="http://schemas.microsoft.com/office/drawing/2014/main" id="{6A4D233D-26F6-CC36-3585-85ADE035AD60}"/>
              </a:ext>
            </a:extLst>
          </p:cNvPr>
          <p:cNvSpPr txBox="1"/>
          <p:nvPr/>
        </p:nvSpPr>
        <p:spPr>
          <a:xfrm>
            <a:off x="9560421" y="1960255"/>
            <a:ext cx="2451652" cy="369332"/>
          </a:xfrm>
          <a:prstGeom prst="rect">
            <a:avLst/>
          </a:prstGeom>
          <a:noFill/>
        </p:spPr>
        <p:txBody>
          <a:bodyPr wrap="square" lIns="0" rIns="0" rtlCol="0">
            <a:spAutoFit/>
          </a:bodyPr>
          <a:lstStyle/>
          <a:p>
            <a:pPr algn="ctr"/>
            <a:r>
              <a:rPr lang="en-US" dirty="0"/>
              <a:t>Local KNN cache</a:t>
            </a:r>
          </a:p>
        </p:txBody>
      </p:sp>
      <p:sp>
        <p:nvSpPr>
          <p:cNvPr id="20" name="Right Brace 19">
            <a:extLst>
              <a:ext uri="{FF2B5EF4-FFF2-40B4-BE49-F238E27FC236}">
                <a16:creationId xmlns:a16="http://schemas.microsoft.com/office/drawing/2014/main" id="{A7B4E2AC-7237-4B6B-AE0D-0E90E93A072E}"/>
              </a:ext>
            </a:extLst>
          </p:cNvPr>
          <p:cNvSpPr/>
          <p:nvPr/>
        </p:nvSpPr>
        <p:spPr>
          <a:xfrm>
            <a:off x="9184432" y="1344541"/>
            <a:ext cx="583095" cy="1600759"/>
          </a:xfrm>
          <a:prstGeom prst="rightBrac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9716664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B6DD0-A486-FB35-D6E5-521A1295E6B1}"/>
              </a:ext>
            </a:extLst>
          </p:cNvPr>
          <p:cNvSpPr>
            <a:spLocks noGrp="1"/>
          </p:cNvSpPr>
          <p:nvPr>
            <p:ph type="title"/>
          </p:nvPr>
        </p:nvSpPr>
        <p:spPr/>
        <p:txBody>
          <a:bodyPr/>
          <a:lstStyle/>
          <a:p>
            <a:r>
              <a:rPr lang="en-US" dirty="0"/>
              <a:t>Challenge #1 Prediction Accuracy</a:t>
            </a:r>
          </a:p>
        </p:txBody>
      </p:sp>
      <p:sp>
        <p:nvSpPr>
          <p:cNvPr id="4" name="Rounded Rectangle 3">
            <a:extLst>
              <a:ext uri="{FF2B5EF4-FFF2-40B4-BE49-F238E27FC236}">
                <a16:creationId xmlns:a16="http://schemas.microsoft.com/office/drawing/2014/main" id="{C6966E9B-2225-3DFA-84B9-C48F0CC36861}"/>
              </a:ext>
            </a:extLst>
          </p:cNvPr>
          <p:cNvSpPr/>
          <p:nvPr/>
        </p:nvSpPr>
        <p:spPr>
          <a:xfrm>
            <a:off x="5260768" y="2209661"/>
            <a:ext cx="1472541" cy="79564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Predictor</a:t>
            </a:r>
          </a:p>
        </p:txBody>
      </p:sp>
      <p:sp>
        <p:nvSpPr>
          <p:cNvPr id="5" name="Rounded Rectangle 4">
            <a:extLst>
              <a:ext uri="{FF2B5EF4-FFF2-40B4-BE49-F238E27FC236}">
                <a16:creationId xmlns:a16="http://schemas.microsoft.com/office/drawing/2014/main" id="{70C70E2A-43A0-FE5C-9915-CC428D400155}"/>
              </a:ext>
            </a:extLst>
          </p:cNvPr>
          <p:cNvSpPr/>
          <p:nvPr/>
        </p:nvSpPr>
        <p:spPr>
          <a:xfrm>
            <a:off x="7803077" y="4715910"/>
            <a:ext cx="1472541" cy="79564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Scaling Controller</a:t>
            </a:r>
          </a:p>
        </p:txBody>
      </p:sp>
      <p:sp>
        <p:nvSpPr>
          <p:cNvPr id="6" name="Rounded Rectangle 5">
            <a:extLst>
              <a:ext uri="{FF2B5EF4-FFF2-40B4-BE49-F238E27FC236}">
                <a16:creationId xmlns:a16="http://schemas.microsoft.com/office/drawing/2014/main" id="{B9245C47-0175-EDA5-CC4F-967CFB7BED2B}"/>
              </a:ext>
            </a:extLst>
          </p:cNvPr>
          <p:cNvSpPr/>
          <p:nvPr/>
        </p:nvSpPr>
        <p:spPr>
          <a:xfrm>
            <a:off x="2786248" y="4715910"/>
            <a:ext cx="1472541" cy="79564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Compute Resource d</a:t>
            </a:r>
          </a:p>
        </p:txBody>
      </p:sp>
      <p:cxnSp>
        <p:nvCxnSpPr>
          <p:cNvPr id="7" name="Straight Arrow Connector 6">
            <a:extLst>
              <a:ext uri="{FF2B5EF4-FFF2-40B4-BE49-F238E27FC236}">
                <a16:creationId xmlns:a16="http://schemas.microsoft.com/office/drawing/2014/main" id="{2E00FB49-ED7C-FFE1-918D-ED3DBB259433}"/>
              </a:ext>
            </a:extLst>
          </p:cNvPr>
          <p:cNvCxnSpPr>
            <a:cxnSpLocks/>
          </p:cNvCxnSpPr>
          <p:nvPr/>
        </p:nvCxnSpPr>
        <p:spPr>
          <a:xfrm>
            <a:off x="6733309" y="2990741"/>
            <a:ext cx="1223158" cy="1725169"/>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28E7803-5786-CB88-3994-D30DA3A325EF}"/>
              </a:ext>
            </a:extLst>
          </p:cNvPr>
          <p:cNvCxnSpPr>
            <a:cxnSpLocks/>
          </p:cNvCxnSpPr>
          <p:nvPr/>
        </p:nvCxnSpPr>
        <p:spPr>
          <a:xfrm flipH="1">
            <a:off x="4057402" y="2990741"/>
            <a:ext cx="1203366" cy="1713294"/>
          </a:xfrm>
          <a:prstGeom prst="straightConnector1">
            <a:avLst/>
          </a:prstGeom>
          <a:ln w="19050" cap="rnd">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120F34F-F299-E7CD-F81E-AC2E8B471556}"/>
              </a:ext>
            </a:extLst>
          </p:cNvPr>
          <p:cNvCxnSpPr>
            <a:stCxn id="5" idx="1"/>
          </p:cNvCxnSpPr>
          <p:nvPr/>
        </p:nvCxnSpPr>
        <p:spPr>
          <a:xfrm flipH="1">
            <a:off x="4258789" y="5113733"/>
            <a:ext cx="3544288" cy="0"/>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2944057-BF9C-A48B-DFBF-BC3FBF67FC19}"/>
              </a:ext>
            </a:extLst>
          </p:cNvPr>
          <p:cNvSpPr txBox="1"/>
          <p:nvPr/>
        </p:nvSpPr>
        <p:spPr>
          <a:xfrm>
            <a:off x="7344888" y="3334727"/>
            <a:ext cx="2295058" cy="646331"/>
          </a:xfrm>
          <a:prstGeom prst="rect">
            <a:avLst/>
          </a:prstGeom>
          <a:noFill/>
        </p:spPr>
        <p:txBody>
          <a:bodyPr wrap="square" lIns="0" rIns="0" rtlCol="0">
            <a:spAutoFit/>
          </a:bodyPr>
          <a:lstStyle/>
          <a:p>
            <a:pPr algn="ctr"/>
            <a:r>
              <a:rPr lang="en-US" dirty="0"/>
              <a:t>Trend prediction</a:t>
            </a:r>
          </a:p>
          <a:p>
            <a:pPr algn="ctr"/>
            <a:r>
              <a:rPr lang="en-US" dirty="0"/>
              <a:t>P(d</a:t>
            </a:r>
            <a:r>
              <a:rPr lang="en-US" baseline="-25000" dirty="0"/>
              <a:t>1</a:t>
            </a:r>
            <a:r>
              <a:rPr lang="en-US" dirty="0"/>
              <a:t>), … P(d</a:t>
            </a:r>
            <a:r>
              <a:rPr lang="en-US" baseline="-25000" dirty="0"/>
              <a:t>k</a:t>
            </a:r>
            <a:r>
              <a:rPr lang="en-US" dirty="0"/>
              <a:t>)</a:t>
            </a:r>
          </a:p>
        </p:txBody>
      </p:sp>
      <p:sp>
        <p:nvSpPr>
          <p:cNvPr id="11" name="TextBox 10">
            <a:extLst>
              <a:ext uri="{FF2B5EF4-FFF2-40B4-BE49-F238E27FC236}">
                <a16:creationId xmlns:a16="http://schemas.microsoft.com/office/drawing/2014/main" id="{21F499FE-AA7D-8666-88C2-F632BD9F6938}"/>
              </a:ext>
            </a:extLst>
          </p:cNvPr>
          <p:cNvSpPr txBox="1"/>
          <p:nvPr/>
        </p:nvSpPr>
        <p:spPr>
          <a:xfrm>
            <a:off x="5213267" y="5156832"/>
            <a:ext cx="1520042" cy="646331"/>
          </a:xfrm>
          <a:prstGeom prst="rect">
            <a:avLst/>
          </a:prstGeom>
          <a:noFill/>
        </p:spPr>
        <p:txBody>
          <a:bodyPr wrap="square" lIns="0" rIns="0" rtlCol="0">
            <a:spAutoFit/>
          </a:bodyPr>
          <a:lstStyle/>
          <a:p>
            <a:pPr algn="ctr"/>
            <a:r>
              <a:rPr lang="en-US" dirty="0"/>
              <a:t>Scaling decision d</a:t>
            </a:r>
          </a:p>
        </p:txBody>
      </p:sp>
      <p:sp>
        <p:nvSpPr>
          <p:cNvPr id="12" name="TextBox 11">
            <a:extLst>
              <a:ext uri="{FF2B5EF4-FFF2-40B4-BE49-F238E27FC236}">
                <a16:creationId xmlns:a16="http://schemas.microsoft.com/office/drawing/2014/main" id="{9C0303EB-8575-315E-E856-C49508838E2A}"/>
              </a:ext>
            </a:extLst>
          </p:cNvPr>
          <p:cNvSpPr txBox="1"/>
          <p:nvPr/>
        </p:nvSpPr>
        <p:spPr>
          <a:xfrm>
            <a:off x="1861851" y="3334727"/>
            <a:ext cx="2682834" cy="646331"/>
          </a:xfrm>
          <a:prstGeom prst="rect">
            <a:avLst/>
          </a:prstGeom>
          <a:noFill/>
        </p:spPr>
        <p:txBody>
          <a:bodyPr wrap="square" lIns="0" rIns="0" rtlCol="0">
            <a:spAutoFit/>
          </a:bodyPr>
          <a:lstStyle/>
          <a:p>
            <a:pPr algn="ctr"/>
            <a:r>
              <a:rPr lang="en-US" dirty="0"/>
              <a:t>Ensemble of R(d) and P(d</a:t>
            </a:r>
            <a:r>
              <a:rPr lang="en-US" baseline="-25000" dirty="0"/>
              <a:t>1</a:t>
            </a:r>
            <a:r>
              <a:rPr lang="en-US" dirty="0"/>
              <a:t>), … P(d</a:t>
            </a:r>
            <a:r>
              <a:rPr lang="en-US" baseline="-25000" dirty="0"/>
              <a:t>k</a:t>
            </a:r>
            <a:r>
              <a:rPr lang="en-US" dirty="0"/>
              <a:t>)</a:t>
            </a:r>
          </a:p>
        </p:txBody>
      </p:sp>
      <p:cxnSp>
        <p:nvCxnSpPr>
          <p:cNvPr id="13" name="Straight Arrow Connector 12">
            <a:extLst>
              <a:ext uri="{FF2B5EF4-FFF2-40B4-BE49-F238E27FC236}">
                <a16:creationId xmlns:a16="http://schemas.microsoft.com/office/drawing/2014/main" id="{B50C67E0-D9FE-C5C2-321E-E3410F123E4F}"/>
              </a:ext>
            </a:extLst>
          </p:cNvPr>
          <p:cNvCxnSpPr>
            <a:cxnSpLocks/>
            <a:endCxn id="4" idx="0"/>
          </p:cNvCxnSpPr>
          <p:nvPr/>
        </p:nvCxnSpPr>
        <p:spPr>
          <a:xfrm>
            <a:off x="5997039" y="1240326"/>
            <a:ext cx="0" cy="969335"/>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45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2619-5193-0086-AB29-A197EF3CDDDE}"/>
              </a:ext>
            </a:extLst>
          </p:cNvPr>
          <p:cNvSpPr>
            <a:spLocks noGrp="1"/>
          </p:cNvSpPr>
          <p:nvPr>
            <p:ph type="title"/>
          </p:nvPr>
        </p:nvSpPr>
        <p:spPr/>
        <p:txBody>
          <a:bodyPr/>
          <a:lstStyle/>
          <a:p>
            <a:r>
              <a:rPr lang="en-US" dirty="0"/>
              <a:t>Tenets</a:t>
            </a:r>
          </a:p>
        </p:txBody>
      </p:sp>
      <p:sp>
        <p:nvSpPr>
          <p:cNvPr id="4" name="Rounded Rectangle 3">
            <a:extLst>
              <a:ext uri="{FF2B5EF4-FFF2-40B4-BE49-F238E27FC236}">
                <a16:creationId xmlns:a16="http://schemas.microsoft.com/office/drawing/2014/main" id="{E46B42F7-77C7-1BBD-511C-8840638F79B5}"/>
              </a:ext>
            </a:extLst>
          </p:cNvPr>
          <p:cNvSpPr/>
          <p:nvPr/>
        </p:nvSpPr>
        <p:spPr>
          <a:xfrm>
            <a:off x="1356360" y="1341120"/>
            <a:ext cx="3352800" cy="15240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Never do worse than baseline</a:t>
            </a:r>
          </a:p>
        </p:txBody>
      </p:sp>
      <p:sp>
        <p:nvSpPr>
          <p:cNvPr id="5" name="Rounded Rectangle 4">
            <a:extLst>
              <a:ext uri="{FF2B5EF4-FFF2-40B4-BE49-F238E27FC236}">
                <a16:creationId xmlns:a16="http://schemas.microsoft.com/office/drawing/2014/main" id="{364637A8-0A23-B11E-DACE-989B9C66D454}"/>
              </a:ext>
            </a:extLst>
          </p:cNvPr>
          <p:cNvSpPr/>
          <p:nvPr/>
        </p:nvSpPr>
        <p:spPr>
          <a:xfrm>
            <a:off x="7482840" y="1341120"/>
            <a:ext cx="3352800" cy="15240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Never make the same mistake twice</a:t>
            </a:r>
          </a:p>
        </p:txBody>
      </p:sp>
      <p:sp>
        <p:nvSpPr>
          <p:cNvPr id="6" name="TextBox 5">
            <a:extLst>
              <a:ext uri="{FF2B5EF4-FFF2-40B4-BE49-F238E27FC236}">
                <a16:creationId xmlns:a16="http://schemas.microsoft.com/office/drawing/2014/main" id="{5DABCB89-8086-AFFE-7648-4610BA19F119}"/>
              </a:ext>
            </a:extLst>
          </p:cNvPr>
          <p:cNvSpPr txBox="1"/>
          <p:nvPr/>
        </p:nvSpPr>
        <p:spPr>
          <a:xfrm>
            <a:off x="777240" y="3124200"/>
            <a:ext cx="4632960" cy="1477328"/>
          </a:xfrm>
          <a:prstGeom prst="rect">
            <a:avLst/>
          </a:prstGeom>
          <a:noFill/>
        </p:spPr>
        <p:txBody>
          <a:bodyPr wrap="square" lIns="0" rIns="0" rtlCol="0">
            <a:spAutoFit/>
          </a:bodyPr>
          <a:lstStyle/>
          <a:p>
            <a:pPr algn="ctr"/>
            <a:r>
              <a:rPr lang="en-US" dirty="0"/>
              <a:t>Avoid cost escalation (hard to explain to customers)</a:t>
            </a:r>
          </a:p>
          <a:p>
            <a:pPr algn="ctr"/>
            <a:endParaRPr lang="en-US" dirty="0"/>
          </a:p>
          <a:p>
            <a:pPr algn="ctr"/>
            <a:r>
              <a:rPr lang="en-US" dirty="0"/>
              <a:t>If too unsure about whether scaling will help, don’t do it!</a:t>
            </a:r>
          </a:p>
        </p:txBody>
      </p:sp>
      <p:sp>
        <p:nvSpPr>
          <p:cNvPr id="7" name="TextBox 6">
            <a:extLst>
              <a:ext uri="{FF2B5EF4-FFF2-40B4-BE49-F238E27FC236}">
                <a16:creationId xmlns:a16="http://schemas.microsoft.com/office/drawing/2014/main" id="{9E06235C-8677-5E16-F57D-F048098B9FC7}"/>
              </a:ext>
            </a:extLst>
          </p:cNvPr>
          <p:cNvSpPr txBox="1"/>
          <p:nvPr/>
        </p:nvSpPr>
        <p:spPr>
          <a:xfrm>
            <a:off x="6842760" y="3124200"/>
            <a:ext cx="4632960" cy="923330"/>
          </a:xfrm>
          <a:prstGeom prst="rect">
            <a:avLst/>
          </a:prstGeom>
          <a:noFill/>
        </p:spPr>
        <p:txBody>
          <a:bodyPr wrap="square" lIns="0" rIns="0" rtlCol="0">
            <a:spAutoFit/>
          </a:bodyPr>
          <a:lstStyle/>
          <a:p>
            <a:pPr algn="ctr"/>
            <a:r>
              <a:rPr lang="en-US" dirty="0"/>
              <a:t>If we should’ve scaled a query (based on it’s observed runtime) but didn’t, make sure we scale it next time.</a:t>
            </a:r>
          </a:p>
        </p:txBody>
      </p:sp>
      <p:sp>
        <p:nvSpPr>
          <p:cNvPr id="3" name="TextBox 2">
            <a:extLst>
              <a:ext uri="{FF2B5EF4-FFF2-40B4-BE49-F238E27FC236}">
                <a16:creationId xmlns:a16="http://schemas.microsoft.com/office/drawing/2014/main" id="{0B0932A3-7373-604E-02CA-5E089835EFE1}"/>
              </a:ext>
            </a:extLst>
          </p:cNvPr>
          <p:cNvSpPr txBox="1"/>
          <p:nvPr/>
        </p:nvSpPr>
        <p:spPr>
          <a:xfrm>
            <a:off x="640080" y="5046345"/>
            <a:ext cx="5120640" cy="1200329"/>
          </a:xfrm>
          <a:prstGeom prst="rect">
            <a:avLst/>
          </a:prstGeom>
          <a:noFill/>
        </p:spPr>
        <p:txBody>
          <a:bodyPr wrap="square" lIns="0" rIns="0" rtlCol="0">
            <a:spAutoFit/>
          </a:bodyPr>
          <a:lstStyle/>
          <a:p>
            <a:pPr algn="ctr"/>
            <a:r>
              <a:rPr lang="en-US" sz="2400" i="1" dirty="0"/>
              <a:t>Complexity of the model matters less than knowing when the model has low confidence</a:t>
            </a:r>
          </a:p>
        </p:txBody>
      </p:sp>
      <p:sp>
        <p:nvSpPr>
          <p:cNvPr id="8" name="TextBox 7">
            <a:extLst>
              <a:ext uri="{FF2B5EF4-FFF2-40B4-BE49-F238E27FC236}">
                <a16:creationId xmlns:a16="http://schemas.microsoft.com/office/drawing/2014/main" id="{D3C08BB0-6B69-BE07-469B-6DEEA356CCBF}"/>
              </a:ext>
            </a:extLst>
          </p:cNvPr>
          <p:cNvSpPr txBox="1"/>
          <p:nvPr/>
        </p:nvSpPr>
        <p:spPr>
          <a:xfrm>
            <a:off x="6431282" y="5046345"/>
            <a:ext cx="5120640" cy="1200329"/>
          </a:xfrm>
          <a:prstGeom prst="rect">
            <a:avLst/>
          </a:prstGeom>
          <a:noFill/>
        </p:spPr>
        <p:txBody>
          <a:bodyPr wrap="square" lIns="0" rIns="0" rtlCol="0">
            <a:spAutoFit/>
          </a:bodyPr>
          <a:lstStyle/>
          <a:p>
            <a:pPr algn="ctr"/>
            <a:r>
              <a:rPr lang="en-US" sz="2400" i="1" dirty="0"/>
              <a:t>Take shameless advantage of production workload properties, like repetition</a:t>
            </a:r>
          </a:p>
        </p:txBody>
      </p:sp>
    </p:spTree>
    <p:extLst>
      <p:ext uri="{BB962C8B-B14F-4D97-AF65-F5344CB8AC3E}">
        <p14:creationId xmlns:p14="http://schemas.microsoft.com/office/powerpoint/2010/main" val="319296384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B666-541D-79E4-1578-98C06F6E3D8A}"/>
              </a:ext>
            </a:extLst>
          </p:cNvPr>
          <p:cNvSpPr>
            <a:spLocks noGrp="1"/>
          </p:cNvSpPr>
          <p:nvPr>
            <p:ph type="title"/>
          </p:nvPr>
        </p:nvSpPr>
        <p:spPr/>
        <p:txBody>
          <a:bodyPr/>
          <a:lstStyle/>
          <a:p>
            <a:r>
              <a:rPr lang="en-US" dirty="0"/>
              <a:t>Challenge #1: Prediction Accuracy</a:t>
            </a:r>
          </a:p>
        </p:txBody>
      </p:sp>
      <p:sp>
        <p:nvSpPr>
          <p:cNvPr id="12" name="Title 1">
            <a:extLst>
              <a:ext uri="{FF2B5EF4-FFF2-40B4-BE49-F238E27FC236}">
                <a16:creationId xmlns:a16="http://schemas.microsoft.com/office/drawing/2014/main" id="{1867FD46-EF3A-AB80-A66A-F037109D2A8C}"/>
              </a:ext>
            </a:extLst>
          </p:cNvPr>
          <p:cNvSpPr txBox="1">
            <a:spLocks/>
          </p:cNvSpPr>
          <p:nvPr/>
        </p:nvSpPr>
        <p:spPr>
          <a:xfrm>
            <a:off x="5600530" y="1803771"/>
            <a:ext cx="5889899" cy="1210041"/>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4000" b="1" kern="1200" spc="-100" baseline="0">
                <a:solidFill>
                  <a:schemeClr val="tx1"/>
                </a:solidFill>
                <a:latin typeface="+mj-lt"/>
                <a:ea typeface="+mj-ea"/>
                <a:cs typeface="+mj-cs"/>
              </a:defRPr>
            </a:lvl1pPr>
          </a:lstStyle>
          <a:p>
            <a:r>
              <a:rPr lang="en-US" sz="3200" b="0" dirty="0"/>
              <a:t>Predicting trend is more important than absolute runtime!</a:t>
            </a:r>
          </a:p>
        </p:txBody>
      </p:sp>
      <p:sp>
        <p:nvSpPr>
          <p:cNvPr id="16" name="Title 1">
            <a:extLst>
              <a:ext uri="{FF2B5EF4-FFF2-40B4-BE49-F238E27FC236}">
                <a16:creationId xmlns:a16="http://schemas.microsoft.com/office/drawing/2014/main" id="{57FCEBDA-2D2D-67CC-732D-9BE4C8154AF6}"/>
              </a:ext>
            </a:extLst>
          </p:cNvPr>
          <p:cNvSpPr txBox="1">
            <a:spLocks/>
          </p:cNvSpPr>
          <p:nvPr/>
        </p:nvSpPr>
        <p:spPr>
          <a:xfrm>
            <a:off x="6500508" y="5747544"/>
            <a:ext cx="5048500" cy="638175"/>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4000" b="1" kern="1200" spc="-100" baseline="0">
                <a:solidFill>
                  <a:schemeClr val="tx1"/>
                </a:solidFill>
                <a:latin typeface="+mj-lt"/>
                <a:ea typeface="+mj-ea"/>
                <a:cs typeface="+mj-cs"/>
              </a:defRPr>
            </a:lvl1pPr>
          </a:lstStyle>
          <a:p>
            <a:endParaRPr lang="en-US" sz="3200" b="0" dirty="0"/>
          </a:p>
        </p:txBody>
      </p:sp>
      <p:grpSp>
        <p:nvGrpSpPr>
          <p:cNvPr id="18" name="Group 17">
            <a:extLst>
              <a:ext uri="{FF2B5EF4-FFF2-40B4-BE49-F238E27FC236}">
                <a16:creationId xmlns:a16="http://schemas.microsoft.com/office/drawing/2014/main" id="{467D3706-284A-EBD6-3B9B-40BB2CA9C922}"/>
              </a:ext>
            </a:extLst>
          </p:cNvPr>
          <p:cNvGrpSpPr/>
          <p:nvPr/>
        </p:nvGrpSpPr>
        <p:grpSpPr>
          <a:xfrm>
            <a:off x="2944679" y="1224366"/>
            <a:ext cx="6478290" cy="4523178"/>
            <a:chOff x="4378999" y="1520052"/>
            <a:chExt cx="3294843" cy="3634608"/>
          </a:xfrm>
        </p:grpSpPr>
        <p:cxnSp>
          <p:nvCxnSpPr>
            <p:cNvPr id="20" name="Straight Arrow Connector 19">
              <a:extLst>
                <a:ext uri="{FF2B5EF4-FFF2-40B4-BE49-F238E27FC236}">
                  <a16:creationId xmlns:a16="http://schemas.microsoft.com/office/drawing/2014/main" id="{86ADFE78-03B4-32FE-2DFF-99644B467314}"/>
                </a:ext>
              </a:extLst>
            </p:cNvPr>
            <p:cNvCxnSpPr>
              <a:cxnSpLocks/>
            </p:cNvCxnSpPr>
            <p:nvPr/>
          </p:nvCxnSpPr>
          <p:spPr>
            <a:xfrm flipV="1">
              <a:off x="4493299" y="1520052"/>
              <a:ext cx="0" cy="308630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11244DE-E503-17F7-C87E-01D03A5DF5D1}"/>
                </a:ext>
              </a:extLst>
            </p:cNvPr>
            <p:cNvSpPr txBox="1"/>
            <p:nvPr/>
          </p:nvSpPr>
          <p:spPr>
            <a:xfrm>
              <a:off x="4586509" y="4787232"/>
              <a:ext cx="2690093" cy="367428"/>
            </a:xfrm>
            <a:prstGeom prst="rect">
              <a:avLst/>
            </a:prstGeom>
            <a:noFill/>
          </p:spPr>
          <p:txBody>
            <a:bodyPr wrap="square" rtlCol="0">
              <a:spAutoFit/>
            </a:bodyPr>
            <a:lstStyle>
              <a:defPPr>
                <a:defRPr lang="en-US"/>
              </a:defPPr>
              <a:lvl1pPr>
                <a:defRPr sz="1600"/>
              </a:lvl1pPr>
            </a:lstStyle>
            <a:p>
              <a:endParaRPr lang="en-US" dirty="0">
                <a:solidFill>
                  <a:schemeClr val="accent4"/>
                </a:solidFill>
              </a:endParaRPr>
            </a:p>
          </p:txBody>
        </p:sp>
        <p:sp>
          <p:nvSpPr>
            <p:cNvPr id="22" name="TextBox 21">
              <a:extLst>
                <a:ext uri="{FF2B5EF4-FFF2-40B4-BE49-F238E27FC236}">
                  <a16:creationId xmlns:a16="http://schemas.microsoft.com/office/drawing/2014/main" id="{380A5C26-D8A9-31F3-A845-5D51A79AC726}"/>
                </a:ext>
              </a:extLst>
            </p:cNvPr>
            <p:cNvSpPr txBox="1"/>
            <p:nvPr/>
          </p:nvSpPr>
          <p:spPr>
            <a:xfrm>
              <a:off x="5648024" y="3638302"/>
              <a:ext cx="1889135" cy="489495"/>
            </a:xfrm>
            <a:prstGeom prst="rect">
              <a:avLst/>
            </a:prstGeom>
            <a:noFill/>
          </p:spPr>
          <p:txBody>
            <a:bodyPr wrap="square">
              <a:spAutoFit/>
            </a:bodyPr>
            <a:lstStyle/>
            <a:p>
              <a:pPr algn="r"/>
              <a:endParaRPr lang="en-US" dirty="0"/>
            </a:p>
          </p:txBody>
        </p:sp>
        <p:sp>
          <p:nvSpPr>
            <p:cNvPr id="23" name="TextBox 22">
              <a:extLst>
                <a:ext uri="{FF2B5EF4-FFF2-40B4-BE49-F238E27FC236}">
                  <a16:creationId xmlns:a16="http://schemas.microsoft.com/office/drawing/2014/main" id="{9D82EC91-72C0-D96E-99F8-08A9C660BA1B}"/>
                </a:ext>
              </a:extLst>
            </p:cNvPr>
            <p:cNvSpPr txBox="1"/>
            <p:nvPr/>
          </p:nvSpPr>
          <p:spPr>
            <a:xfrm>
              <a:off x="6781265" y="4641807"/>
              <a:ext cx="892577" cy="400831"/>
            </a:xfrm>
            <a:prstGeom prst="rect">
              <a:avLst/>
            </a:prstGeom>
            <a:noFill/>
          </p:spPr>
          <p:txBody>
            <a:bodyPr wrap="square" rtlCol="0">
              <a:spAutoFit/>
            </a:bodyPr>
            <a:lstStyle/>
            <a:p>
              <a:r>
                <a:rPr lang="en-US" dirty="0"/>
                <a:t>Size</a:t>
              </a:r>
            </a:p>
          </p:txBody>
        </p:sp>
        <p:cxnSp>
          <p:nvCxnSpPr>
            <p:cNvPr id="24" name="Straight Arrow Connector 23">
              <a:extLst>
                <a:ext uri="{FF2B5EF4-FFF2-40B4-BE49-F238E27FC236}">
                  <a16:creationId xmlns:a16="http://schemas.microsoft.com/office/drawing/2014/main" id="{DC923C78-C856-AB31-C7E7-EF3781D67725}"/>
                </a:ext>
              </a:extLst>
            </p:cNvPr>
            <p:cNvCxnSpPr>
              <a:cxnSpLocks/>
            </p:cNvCxnSpPr>
            <p:nvPr/>
          </p:nvCxnSpPr>
          <p:spPr>
            <a:xfrm>
              <a:off x="4452952" y="4583629"/>
              <a:ext cx="2787361"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78B2C30D-0E26-6683-0B80-E14FC71E70F5}"/>
                </a:ext>
              </a:extLst>
            </p:cNvPr>
            <p:cNvGrpSpPr/>
            <p:nvPr/>
          </p:nvGrpSpPr>
          <p:grpSpPr>
            <a:xfrm>
              <a:off x="4378999" y="2192524"/>
              <a:ext cx="228600" cy="1794038"/>
              <a:chOff x="4280634" y="2227528"/>
              <a:chExt cx="202931" cy="1706465"/>
            </a:xfrm>
          </p:grpSpPr>
          <p:cxnSp>
            <p:nvCxnSpPr>
              <p:cNvPr id="32" name="Straight Arrow Connector 31">
                <a:extLst>
                  <a:ext uri="{FF2B5EF4-FFF2-40B4-BE49-F238E27FC236}">
                    <a16:creationId xmlns:a16="http://schemas.microsoft.com/office/drawing/2014/main" id="{5BFE23C6-2BB0-E1FE-8784-444A663C052B}"/>
                  </a:ext>
                </a:extLst>
              </p:cNvPr>
              <p:cNvCxnSpPr>
                <a:cxnSpLocks/>
              </p:cNvCxnSpPr>
              <p:nvPr/>
            </p:nvCxnSpPr>
            <p:spPr>
              <a:xfrm>
                <a:off x="4280634" y="3933993"/>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58C12A1-7BBF-758E-4FA5-8C1D6D58986B}"/>
                  </a:ext>
                </a:extLst>
              </p:cNvPr>
              <p:cNvCxnSpPr>
                <a:cxnSpLocks/>
              </p:cNvCxnSpPr>
              <p:nvPr/>
            </p:nvCxnSpPr>
            <p:spPr>
              <a:xfrm>
                <a:off x="4280634" y="3365172"/>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0B49121-B3F3-AD2C-5289-2970B999467D}"/>
                  </a:ext>
                </a:extLst>
              </p:cNvPr>
              <p:cNvCxnSpPr>
                <a:cxnSpLocks/>
              </p:cNvCxnSpPr>
              <p:nvPr/>
            </p:nvCxnSpPr>
            <p:spPr>
              <a:xfrm>
                <a:off x="4280634" y="2796350"/>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1448AC7-7A4D-D7B6-AE09-64114A95BFBE}"/>
                  </a:ext>
                </a:extLst>
              </p:cNvPr>
              <p:cNvCxnSpPr>
                <a:cxnSpLocks/>
              </p:cNvCxnSpPr>
              <p:nvPr/>
            </p:nvCxnSpPr>
            <p:spPr>
              <a:xfrm>
                <a:off x="4280634" y="2227528"/>
                <a:ext cx="202931" cy="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B0841E9E-7388-7580-92F3-D44770AE3163}"/>
                </a:ext>
              </a:extLst>
            </p:cNvPr>
            <p:cNvGrpSpPr/>
            <p:nvPr/>
          </p:nvGrpSpPr>
          <p:grpSpPr>
            <a:xfrm>
              <a:off x="4684419" y="4480416"/>
              <a:ext cx="1708622" cy="182880"/>
              <a:chOff x="1453093" y="4507418"/>
              <a:chExt cx="2202601" cy="201386"/>
            </a:xfrm>
          </p:grpSpPr>
          <p:cxnSp>
            <p:nvCxnSpPr>
              <p:cNvPr id="28" name="Straight Arrow Connector 27">
                <a:extLst>
                  <a:ext uri="{FF2B5EF4-FFF2-40B4-BE49-F238E27FC236}">
                    <a16:creationId xmlns:a16="http://schemas.microsoft.com/office/drawing/2014/main" id="{5AD0989E-4A9D-6C86-5424-F59FAE745633}"/>
                  </a:ext>
                </a:extLst>
              </p:cNvPr>
              <p:cNvCxnSpPr>
                <a:cxnSpLocks/>
              </p:cNvCxnSpPr>
              <p:nvPr/>
            </p:nvCxnSpPr>
            <p:spPr>
              <a:xfrm>
                <a:off x="1453093"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9DE9E8-886C-4BD0-9EDD-2EB20FC88C36}"/>
                  </a:ext>
                </a:extLst>
              </p:cNvPr>
              <p:cNvCxnSpPr>
                <a:cxnSpLocks/>
              </p:cNvCxnSpPr>
              <p:nvPr/>
            </p:nvCxnSpPr>
            <p:spPr>
              <a:xfrm>
                <a:off x="2187293"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7D459AF-24EB-132C-C6CD-3E2D2E3263EE}"/>
                  </a:ext>
                </a:extLst>
              </p:cNvPr>
              <p:cNvCxnSpPr>
                <a:cxnSpLocks/>
              </p:cNvCxnSpPr>
              <p:nvPr/>
            </p:nvCxnSpPr>
            <p:spPr>
              <a:xfrm>
                <a:off x="2921494"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65138F4-3B7F-92BA-15AE-A9844984BF71}"/>
                  </a:ext>
                </a:extLst>
              </p:cNvPr>
              <p:cNvCxnSpPr>
                <a:cxnSpLocks/>
              </p:cNvCxnSpPr>
              <p:nvPr/>
            </p:nvCxnSpPr>
            <p:spPr>
              <a:xfrm>
                <a:off x="3655694" y="4507418"/>
                <a:ext cx="0" cy="201386"/>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sp>
        <p:nvSpPr>
          <p:cNvPr id="36" name="TextBox 35">
            <a:extLst>
              <a:ext uri="{FF2B5EF4-FFF2-40B4-BE49-F238E27FC236}">
                <a16:creationId xmlns:a16="http://schemas.microsoft.com/office/drawing/2014/main" id="{C2177641-ABFD-8DD7-523D-50E91565EC81}"/>
              </a:ext>
            </a:extLst>
          </p:cNvPr>
          <p:cNvSpPr txBox="1"/>
          <p:nvPr/>
        </p:nvSpPr>
        <p:spPr>
          <a:xfrm rot="16200000">
            <a:off x="1855943" y="2841477"/>
            <a:ext cx="1273813" cy="369332"/>
          </a:xfrm>
          <a:prstGeom prst="rect">
            <a:avLst/>
          </a:prstGeom>
          <a:noFill/>
        </p:spPr>
        <p:txBody>
          <a:bodyPr wrap="square" rtlCol="0">
            <a:spAutoFit/>
          </a:bodyPr>
          <a:lstStyle/>
          <a:p>
            <a:r>
              <a:rPr lang="en-US" dirty="0"/>
              <a:t>Runtime</a:t>
            </a:r>
          </a:p>
        </p:txBody>
      </p:sp>
      <p:cxnSp>
        <p:nvCxnSpPr>
          <p:cNvPr id="37" name="Straight Arrow Connector 36">
            <a:extLst>
              <a:ext uri="{FF2B5EF4-FFF2-40B4-BE49-F238E27FC236}">
                <a16:creationId xmlns:a16="http://schemas.microsoft.com/office/drawing/2014/main" id="{2D5498B7-2E20-34E3-5240-0A137B2144BE}"/>
              </a:ext>
            </a:extLst>
          </p:cNvPr>
          <p:cNvCxnSpPr>
            <a:cxnSpLocks/>
          </p:cNvCxnSpPr>
          <p:nvPr/>
        </p:nvCxnSpPr>
        <p:spPr>
          <a:xfrm>
            <a:off x="7893979" y="4904901"/>
            <a:ext cx="0" cy="227590"/>
          </a:xfrm>
          <a:prstGeom prst="straightConnector1">
            <a:avLst/>
          </a:prstGeom>
          <a:ln w="476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 name="!!baseline">
            <a:extLst>
              <a:ext uri="{FF2B5EF4-FFF2-40B4-BE49-F238E27FC236}">
                <a16:creationId xmlns:a16="http://schemas.microsoft.com/office/drawing/2014/main" id="{D4B6ED49-5C52-F07F-0B0D-1EE9F639817E}"/>
              </a:ext>
            </a:extLst>
          </p:cNvPr>
          <p:cNvSpPr/>
          <p:nvPr/>
        </p:nvSpPr>
        <p:spPr>
          <a:xfrm>
            <a:off x="3617795" y="1415003"/>
            <a:ext cx="137160" cy="1371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superscaler">
            <a:extLst>
              <a:ext uri="{FF2B5EF4-FFF2-40B4-BE49-F238E27FC236}">
                <a16:creationId xmlns:a16="http://schemas.microsoft.com/office/drawing/2014/main" id="{36E528F1-FB57-98B4-E29A-0DD2EE0FDCEF}"/>
              </a:ext>
            </a:extLst>
          </p:cNvPr>
          <p:cNvSpPr/>
          <p:nvPr/>
        </p:nvSpPr>
        <p:spPr>
          <a:xfrm rot="16200000">
            <a:off x="4200040" y="3936493"/>
            <a:ext cx="137160" cy="1371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8392C49-DB42-A1A5-435E-89EC1D5A3917}"/>
              </a:ext>
            </a:extLst>
          </p:cNvPr>
          <p:cNvSpPr/>
          <p:nvPr/>
        </p:nvSpPr>
        <p:spPr>
          <a:xfrm>
            <a:off x="5641383" y="4293875"/>
            <a:ext cx="137160"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2" name="Rectangle 41">
            <a:extLst>
              <a:ext uri="{FF2B5EF4-FFF2-40B4-BE49-F238E27FC236}">
                <a16:creationId xmlns:a16="http://schemas.microsoft.com/office/drawing/2014/main" id="{E5E1C04D-D2BA-2D65-D6F8-31B90921ABB5}"/>
              </a:ext>
            </a:extLst>
          </p:cNvPr>
          <p:cNvSpPr/>
          <p:nvPr/>
        </p:nvSpPr>
        <p:spPr>
          <a:xfrm>
            <a:off x="8012849" y="4417957"/>
            <a:ext cx="137160"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cxnSp>
        <p:nvCxnSpPr>
          <p:cNvPr id="44" name="Straight Connector 43">
            <a:extLst>
              <a:ext uri="{FF2B5EF4-FFF2-40B4-BE49-F238E27FC236}">
                <a16:creationId xmlns:a16="http://schemas.microsoft.com/office/drawing/2014/main" id="{9E5BB944-DA9E-8A14-95DB-699A8D0F5707}"/>
              </a:ext>
            </a:extLst>
          </p:cNvPr>
          <p:cNvCxnSpPr>
            <a:stCxn id="38" idx="0"/>
            <a:endCxn id="39" idx="3"/>
          </p:cNvCxnSpPr>
          <p:nvPr/>
        </p:nvCxnSpPr>
        <p:spPr>
          <a:xfrm>
            <a:off x="3686375" y="1415003"/>
            <a:ext cx="582245" cy="2521490"/>
          </a:xfrm>
          <a:prstGeom prst="line">
            <a:avLst/>
          </a:prstGeom>
          <a:ln w="1905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E813A2C-E6C2-F50B-3F47-7821544CD797}"/>
              </a:ext>
            </a:extLst>
          </p:cNvPr>
          <p:cNvCxnSpPr>
            <a:stCxn id="39" idx="0"/>
            <a:endCxn id="41" idx="1"/>
          </p:cNvCxnSpPr>
          <p:nvPr/>
        </p:nvCxnSpPr>
        <p:spPr>
          <a:xfrm>
            <a:off x="4200040" y="4005073"/>
            <a:ext cx="1441343" cy="357382"/>
          </a:xfrm>
          <a:prstGeom prst="line">
            <a:avLst/>
          </a:prstGeom>
          <a:ln w="1905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B4CC1E1-DB9C-F45F-5111-70DAEF50AC91}"/>
              </a:ext>
            </a:extLst>
          </p:cNvPr>
          <p:cNvCxnSpPr>
            <a:stCxn id="41" idx="3"/>
            <a:endCxn id="42" idx="1"/>
          </p:cNvCxnSpPr>
          <p:nvPr/>
        </p:nvCxnSpPr>
        <p:spPr>
          <a:xfrm>
            <a:off x="5778543" y="4362455"/>
            <a:ext cx="2234306" cy="124082"/>
          </a:xfrm>
          <a:prstGeom prst="line">
            <a:avLst/>
          </a:prstGeom>
          <a:ln w="1905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425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392A-991D-3DC2-0AE2-567A59BB26AA}"/>
              </a:ext>
            </a:extLst>
          </p:cNvPr>
          <p:cNvSpPr>
            <a:spLocks noGrp="1"/>
          </p:cNvSpPr>
          <p:nvPr>
            <p:ph type="title"/>
          </p:nvPr>
        </p:nvSpPr>
        <p:spPr/>
        <p:txBody>
          <a:bodyPr/>
          <a:lstStyle/>
          <a:p>
            <a:r>
              <a:rPr lang="en-US" dirty="0"/>
              <a:t>ML has infiltrated all levels of the DB</a:t>
            </a:r>
          </a:p>
        </p:txBody>
      </p:sp>
      <p:pic>
        <p:nvPicPr>
          <p:cNvPr id="8" name="Graphic 7" descr="User with solid fill">
            <a:extLst>
              <a:ext uri="{FF2B5EF4-FFF2-40B4-BE49-F238E27FC236}">
                <a16:creationId xmlns:a16="http://schemas.microsoft.com/office/drawing/2014/main" id="{39DFE206-2D07-6559-E2E5-CC97189A95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312" y="1965960"/>
            <a:ext cx="914400" cy="914400"/>
          </a:xfrm>
          <a:prstGeom prst="rect">
            <a:avLst/>
          </a:prstGeom>
        </p:spPr>
      </p:pic>
      <p:sp>
        <p:nvSpPr>
          <p:cNvPr id="11" name="Trapezoid 10">
            <a:extLst>
              <a:ext uri="{FF2B5EF4-FFF2-40B4-BE49-F238E27FC236}">
                <a16:creationId xmlns:a16="http://schemas.microsoft.com/office/drawing/2014/main" id="{B4728616-6F14-1657-05C6-4553BFD71C39}"/>
              </a:ext>
            </a:extLst>
          </p:cNvPr>
          <p:cNvSpPr/>
          <p:nvPr/>
        </p:nvSpPr>
        <p:spPr>
          <a:xfrm rot="16200000">
            <a:off x="4142910" y="2072011"/>
            <a:ext cx="1082040" cy="638175"/>
          </a:xfrm>
          <a:prstGeom prst="trapezoi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3" name="Graphic 12" descr="Document with solid fill">
            <a:extLst>
              <a:ext uri="{FF2B5EF4-FFF2-40B4-BE49-F238E27FC236}">
                <a16:creationId xmlns:a16="http://schemas.microsoft.com/office/drawing/2014/main" id="{5432A89E-3387-9E51-9BF5-F2B1281163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60864" y="1156619"/>
            <a:ext cx="914400" cy="914400"/>
          </a:xfrm>
          <a:prstGeom prst="rect">
            <a:avLst/>
          </a:prstGeom>
        </p:spPr>
      </p:pic>
      <p:pic>
        <p:nvPicPr>
          <p:cNvPr id="14" name="Graphic 13" descr="Document with solid fill">
            <a:extLst>
              <a:ext uri="{FF2B5EF4-FFF2-40B4-BE49-F238E27FC236}">
                <a16:creationId xmlns:a16="http://schemas.microsoft.com/office/drawing/2014/main" id="{FFDD509B-21A4-11B0-1910-AA62CE00DB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2200" y="2365819"/>
            <a:ext cx="914400" cy="914400"/>
          </a:xfrm>
          <a:prstGeom prst="rect">
            <a:avLst/>
          </a:prstGeom>
        </p:spPr>
      </p:pic>
      <p:sp>
        <p:nvSpPr>
          <p:cNvPr id="30" name="Up-Down Arrow 29">
            <a:extLst>
              <a:ext uri="{FF2B5EF4-FFF2-40B4-BE49-F238E27FC236}">
                <a16:creationId xmlns:a16="http://schemas.microsoft.com/office/drawing/2014/main" id="{E4D03423-6E80-63D9-F1B3-73E34840956F}"/>
              </a:ext>
            </a:extLst>
          </p:cNvPr>
          <p:cNvSpPr/>
          <p:nvPr/>
        </p:nvSpPr>
        <p:spPr>
          <a:xfrm rot="5400000">
            <a:off x="2931960" y="1640182"/>
            <a:ext cx="396812" cy="1639682"/>
          </a:xfrm>
          <a:prstGeom prst="up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34" name="Graphic 33" descr="Database with solid fill">
            <a:extLst>
              <a:ext uri="{FF2B5EF4-FFF2-40B4-BE49-F238E27FC236}">
                <a16:creationId xmlns:a16="http://schemas.microsoft.com/office/drawing/2014/main" id="{79A642CE-8572-23A3-9DEC-7028EB3606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16719" y="2354770"/>
            <a:ext cx="914400" cy="914400"/>
          </a:xfrm>
          <a:prstGeom prst="rect">
            <a:avLst/>
          </a:prstGeom>
        </p:spPr>
      </p:pic>
      <p:sp>
        <p:nvSpPr>
          <p:cNvPr id="35" name="Up-Down Arrow 34">
            <a:extLst>
              <a:ext uri="{FF2B5EF4-FFF2-40B4-BE49-F238E27FC236}">
                <a16:creationId xmlns:a16="http://schemas.microsoft.com/office/drawing/2014/main" id="{C1D226EB-F5DA-F6E2-D574-5DC989EDACF1}"/>
              </a:ext>
            </a:extLst>
          </p:cNvPr>
          <p:cNvSpPr/>
          <p:nvPr/>
        </p:nvSpPr>
        <p:spPr>
          <a:xfrm rot="4355494">
            <a:off x="6147615" y="1062590"/>
            <a:ext cx="396812" cy="1639682"/>
          </a:xfrm>
          <a:prstGeom prst="up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6" name="Up-Down Arrow 35">
            <a:extLst>
              <a:ext uri="{FF2B5EF4-FFF2-40B4-BE49-F238E27FC236}">
                <a16:creationId xmlns:a16="http://schemas.microsoft.com/office/drawing/2014/main" id="{B5F54DF6-D082-994F-9276-A330E29D2248}"/>
              </a:ext>
            </a:extLst>
          </p:cNvPr>
          <p:cNvSpPr/>
          <p:nvPr/>
        </p:nvSpPr>
        <p:spPr>
          <a:xfrm rot="6159769">
            <a:off x="6149360" y="1893451"/>
            <a:ext cx="396812" cy="1639682"/>
          </a:xfrm>
          <a:prstGeom prst="up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7" name="Up-Down Arrow 36">
            <a:extLst>
              <a:ext uri="{FF2B5EF4-FFF2-40B4-BE49-F238E27FC236}">
                <a16:creationId xmlns:a16="http://schemas.microsoft.com/office/drawing/2014/main" id="{9274E762-84E3-3E71-7C0C-5D71E0E6265A}"/>
              </a:ext>
            </a:extLst>
          </p:cNvPr>
          <p:cNvSpPr/>
          <p:nvPr/>
        </p:nvSpPr>
        <p:spPr>
          <a:xfrm rot="5400000">
            <a:off x="8924329" y="846312"/>
            <a:ext cx="396812" cy="1639682"/>
          </a:xfrm>
          <a:prstGeom prst="up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8" name="Up-Down Arrow 37">
            <a:extLst>
              <a:ext uri="{FF2B5EF4-FFF2-40B4-BE49-F238E27FC236}">
                <a16:creationId xmlns:a16="http://schemas.microsoft.com/office/drawing/2014/main" id="{617FCBAF-B7AB-F61B-E63B-90B870EF210F}"/>
              </a:ext>
            </a:extLst>
          </p:cNvPr>
          <p:cNvSpPr/>
          <p:nvPr/>
        </p:nvSpPr>
        <p:spPr>
          <a:xfrm rot="5400000">
            <a:off x="8924329" y="1978403"/>
            <a:ext cx="396812" cy="1639682"/>
          </a:xfrm>
          <a:prstGeom prst="up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9" name="TextBox 38">
            <a:extLst>
              <a:ext uri="{FF2B5EF4-FFF2-40B4-BE49-F238E27FC236}">
                <a16:creationId xmlns:a16="http://schemas.microsoft.com/office/drawing/2014/main" id="{DE31A4FF-33FE-2B3C-7E13-C56F5B3AAD4F}"/>
              </a:ext>
            </a:extLst>
          </p:cNvPr>
          <p:cNvSpPr txBox="1"/>
          <p:nvPr/>
        </p:nvSpPr>
        <p:spPr>
          <a:xfrm>
            <a:off x="304800" y="3423761"/>
            <a:ext cx="2310384" cy="1200329"/>
          </a:xfrm>
          <a:prstGeom prst="rect">
            <a:avLst/>
          </a:prstGeom>
          <a:noFill/>
        </p:spPr>
        <p:txBody>
          <a:bodyPr wrap="square" lIns="0" rIns="0" rtlCol="0">
            <a:spAutoFit/>
          </a:bodyPr>
          <a:lstStyle/>
          <a:p>
            <a:pPr algn="ctr"/>
            <a:r>
              <a:rPr lang="en-US" u="sng" dirty="0"/>
              <a:t>User Interfaces</a:t>
            </a:r>
          </a:p>
          <a:p>
            <a:pPr algn="ctr"/>
            <a:endParaRPr lang="en-US" dirty="0"/>
          </a:p>
          <a:p>
            <a:pPr algn="ctr"/>
            <a:r>
              <a:rPr lang="en-US" dirty="0"/>
              <a:t>Query gen [1]</a:t>
            </a:r>
          </a:p>
          <a:p>
            <a:pPr algn="ctr"/>
            <a:r>
              <a:rPr lang="en-US" dirty="0"/>
              <a:t>Debugging [2]</a:t>
            </a:r>
          </a:p>
        </p:txBody>
      </p:sp>
      <p:sp>
        <p:nvSpPr>
          <p:cNvPr id="40" name="TextBox 39">
            <a:extLst>
              <a:ext uri="{FF2B5EF4-FFF2-40B4-BE49-F238E27FC236}">
                <a16:creationId xmlns:a16="http://schemas.microsoft.com/office/drawing/2014/main" id="{67E1C558-2F60-3A9A-6B84-841DF95ACDB8}"/>
              </a:ext>
            </a:extLst>
          </p:cNvPr>
          <p:cNvSpPr txBox="1"/>
          <p:nvPr/>
        </p:nvSpPr>
        <p:spPr>
          <a:xfrm>
            <a:off x="3509296" y="3423761"/>
            <a:ext cx="2427678" cy="1477328"/>
          </a:xfrm>
          <a:prstGeom prst="rect">
            <a:avLst/>
          </a:prstGeom>
          <a:noFill/>
        </p:spPr>
        <p:txBody>
          <a:bodyPr wrap="square" lIns="0" rIns="0" rtlCol="0">
            <a:spAutoFit/>
          </a:bodyPr>
          <a:lstStyle/>
          <a:p>
            <a:pPr algn="ctr"/>
            <a:r>
              <a:rPr lang="en-US" u="sng" dirty="0"/>
              <a:t>Provisioning</a:t>
            </a:r>
          </a:p>
          <a:p>
            <a:pPr algn="ctr"/>
            <a:endParaRPr lang="en-US" dirty="0"/>
          </a:p>
          <a:p>
            <a:pPr algn="ctr"/>
            <a:r>
              <a:rPr lang="en-US" dirty="0"/>
              <a:t>Intelligent scaling [3]</a:t>
            </a:r>
          </a:p>
          <a:p>
            <a:pPr algn="ctr"/>
            <a:r>
              <a:rPr lang="en-US" dirty="0" err="1"/>
              <a:t>Warmpool</a:t>
            </a:r>
            <a:r>
              <a:rPr lang="en-US" dirty="0"/>
              <a:t> sizing [6]</a:t>
            </a:r>
          </a:p>
          <a:p>
            <a:pPr algn="ctr"/>
            <a:endParaRPr lang="en-US" dirty="0"/>
          </a:p>
        </p:txBody>
      </p:sp>
      <p:sp>
        <p:nvSpPr>
          <p:cNvPr id="41" name="TextBox 40">
            <a:extLst>
              <a:ext uri="{FF2B5EF4-FFF2-40B4-BE49-F238E27FC236}">
                <a16:creationId xmlns:a16="http://schemas.microsoft.com/office/drawing/2014/main" id="{1F6C27B4-C639-92BD-199B-E625543CCE17}"/>
              </a:ext>
            </a:extLst>
          </p:cNvPr>
          <p:cNvSpPr txBox="1"/>
          <p:nvPr/>
        </p:nvSpPr>
        <p:spPr>
          <a:xfrm>
            <a:off x="6629471" y="3447362"/>
            <a:ext cx="2310384" cy="1200329"/>
          </a:xfrm>
          <a:prstGeom prst="rect">
            <a:avLst/>
          </a:prstGeom>
          <a:noFill/>
        </p:spPr>
        <p:txBody>
          <a:bodyPr wrap="square" lIns="0" rIns="0" rtlCol="0">
            <a:spAutoFit/>
          </a:bodyPr>
          <a:lstStyle/>
          <a:p>
            <a:pPr algn="ctr"/>
            <a:r>
              <a:rPr lang="en-US" u="sng" dirty="0"/>
              <a:t>Scheduling</a:t>
            </a:r>
          </a:p>
          <a:p>
            <a:pPr algn="ctr"/>
            <a:endParaRPr lang="en-US" dirty="0"/>
          </a:p>
          <a:p>
            <a:pPr algn="ctr"/>
            <a:r>
              <a:rPr lang="en-US" dirty="0"/>
              <a:t>Auto-WLM [4]</a:t>
            </a:r>
          </a:p>
          <a:p>
            <a:pPr algn="ctr"/>
            <a:endParaRPr lang="en-US" dirty="0"/>
          </a:p>
        </p:txBody>
      </p:sp>
      <p:sp>
        <p:nvSpPr>
          <p:cNvPr id="42" name="TextBox 41">
            <a:extLst>
              <a:ext uri="{FF2B5EF4-FFF2-40B4-BE49-F238E27FC236}">
                <a16:creationId xmlns:a16="http://schemas.microsoft.com/office/drawing/2014/main" id="{6AD92AF2-01AD-D142-CFC1-6A3CA350FA17}"/>
              </a:ext>
            </a:extLst>
          </p:cNvPr>
          <p:cNvSpPr txBox="1"/>
          <p:nvPr/>
        </p:nvSpPr>
        <p:spPr>
          <a:xfrm>
            <a:off x="9244584" y="3471241"/>
            <a:ext cx="2310384" cy="1477328"/>
          </a:xfrm>
          <a:prstGeom prst="rect">
            <a:avLst/>
          </a:prstGeom>
          <a:noFill/>
        </p:spPr>
        <p:txBody>
          <a:bodyPr wrap="square" lIns="0" rIns="0" rtlCol="0">
            <a:spAutoFit/>
          </a:bodyPr>
          <a:lstStyle/>
          <a:p>
            <a:pPr algn="ctr"/>
            <a:r>
              <a:rPr lang="en-US" u="sng" dirty="0"/>
              <a:t>Indexing</a:t>
            </a:r>
          </a:p>
          <a:p>
            <a:pPr algn="ctr"/>
            <a:endParaRPr lang="en-US" dirty="0"/>
          </a:p>
          <a:p>
            <a:pPr algn="ctr"/>
            <a:r>
              <a:rPr lang="en-US" dirty="0"/>
              <a:t>Multi-dimensional data layouts [5]</a:t>
            </a:r>
          </a:p>
          <a:p>
            <a:pPr algn="ctr"/>
            <a:endParaRPr lang="en-US" dirty="0"/>
          </a:p>
        </p:txBody>
      </p:sp>
      <p:pic>
        <p:nvPicPr>
          <p:cNvPr id="43" name="Graphic 42" descr="Database with solid fill">
            <a:extLst>
              <a:ext uri="{FF2B5EF4-FFF2-40B4-BE49-F238E27FC236}">
                <a16:creationId xmlns:a16="http://schemas.microsoft.com/office/drawing/2014/main" id="{E9331125-06E4-EEF2-42AB-0985B5877F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25680" y="1231592"/>
            <a:ext cx="914400" cy="914400"/>
          </a:xfrm>
          <a:prstGeom prst="rect">
            <a:avLst/>
          </a:prstGeom>
        </p:spPr>
      </p:pic>
      <p:sp>
        <p:nvSpPr>
          <p:cNvPr id="44" name="TextBox 43">
            <a:extLst>
              <a:ext uri="{FF2B5EF4-FFF2-40B4-BE49-F238E27FC236}">
                <a16:creationId xmlns:a16="http://schemas.microsoft.com/office/drawing/2014/main" id="{507EE615-A6BB-FBA3-F911-708021EFCE06}"/>
              </a:ext>
            </a:extLst>
          </p:cNvPr>
          <p:cNvSpPr txBox="1"/>
          <p:nvPr/>
        </p:nvSpPr>
        <p:spPr>
          <a:xfrm>
            <a:off x="304800" y="4734293"/>
            <a:ext cx="11436096" cy="2031325"/>
          </a:xfrm>
          <a:prstGeom prst="rect">
            <a:avLst/>
          </a:prstGeom>
          <a:noFill/>
        </p:spPr>
        <p:txBody>
          <a:bodyPr wrap="square" lIns="0" rIns="0" rtlCol="0">
            <a:spAutoFit/>
          </a:bodyPr>
          <a:lstStyle/>
          <a:p>
            <a:pPr algn="ctr"/>
            <a:r>
              <a:rPr lang="en-US" dirty="0"/>
              <a:t>[1] Amazon Q Generative SQL for Redshift. </a:t>
            </a:r>
            <a:r>
              <a:rPr lang="en-US" sz="1000" dirty="0"/>
              <a:t>(https://</a:t>
            </a:r>
            <a:r>
              <a:rPr lang="en-US" sz="1000" dirty="0" err="1"/>
              <a:t>aws.amazon.com</a:t>
            </a:r>
            <a:r>
              <a:rPr lang="en-US" sz="1000" dirty="0"/>
              <a:t>/about-</a:t>
            </a:r>
            <a:r>
              <a:rPr lang="en-US" sz="1000" dirty="0" err="1"/>
              <a:t>aws</a:t>
            </a:r>
            <a:r>
              <a:rPr lang="en-US" sz="1000" dirty="0"/>
              <a:t>/</a:t>
            </a:r>
            <a:r>
              <a:rPr lang="en-US" sz="1000" dirty="0" err="1"/>
              <a:t>whats</a:t>
            </a:r>
            <a:r>
              <a:rPr lang="en-US" sz="1000" dirty="0"/>
              <a:t>-new/2024/09/amazon-q-generative-</a:t>
            </a:r>
            <a:r>
              <a:rPr lang="en-US" sz="1000" dirty="0" err="1"/>
              <a:t>sql</a:t>
            </a:r>
            <a:r>
              <a:rPr lang="en-US" sz="1000" dirty="0"/>
              <a:t>-amazon-redshift/)</a:t>
            </a:r>
          </a:p>
          <a:p>
            <a:pPr algn="ctr"/>
            <a:r>
              <a:rPr lang="en-US" dirty="0"/>
              <a:t>[2] V. Singh, et al. Pandas: Performance Debugging for Databases using LLM Agents.</a:t>
            </a:r>
          </a:p>
          <a:p>
            <a:pPr algn="ctr"/>
            <a:r>
              <a:rPr lang="en-US" dirty="0"/>
              <a:t>[3] V. Nathan et al. </a:t>
            </a:r>
            <a:r>
              <a:rPr lang="en-US" i="0" dirty="0">
                <a:effectLst/>
              </a:rPr>
              <a:t>Intelligent Scaling in Amazon Redshift.</a:t>
            </a:r>
          </a:p>
          <a:p>
            <a:pPr algn="ctr"/>
            <a:r>
              <a:rPr lang="en-US" dirty="0"/>
              <a:t>[4] G. Saxena. Auto-WLM: Machine Learning Enhanced Workload Management in Amazon Redshift.</a:t>
            </a:r>
          </a:p>
          <a:p>
            <a:pPr algn="ctr"/>
            <a:r>
              <a:rPr lang="en-US" dirty="0"/>
              <a:t>[5] J Ding, et al. Multidimensional data layouts in Amazon Redshift.</a:t>
            </a:r>
          </a:p>
          <a:p>
            <a:pPr algn="ctr"/>
            <a:r>
              <a:rPr lang="en-US" dirty="0"/>
              <a:t>[6] Resource Management in Aurora Serverless. </a:t>
            </a:r>
            <a:r>
              <a:rPr lang="en-US" sz="1000" dirty="0"/>
              <a:t>https://</a:t>
            </a:r>
            <a:r>
              <a:rPr lang="en-US" sz="1000" dirty="0" err="1"/>
              <a:t>brooker.co.za</a:t>
            </a:r>
            <a:r>
              <a:rPr lang="en-US" sz="1000" dirty="0"/>
              <a:t>/blog/2024/07/29/aurora-</a:t>
            </a:r>
            <a:r>
              <a:rPr lang="en-US" sz="1000" dirty="0" err="1"/>
              <a:t>serverless.html</a:t>
            </a:r>
            <a:endParaRPr lang="en-US" sz="1000" dirty="0"/>
          </a:p>
          <a:p>
            <a:pPr algn="ctr"/>
            <a:endParaRPr lang="en-US" dirty="0"/>
          </a:p>
        </p:txBody>
      </p:sp>
    </p:spTree>
    <p:extLst>
      <p:ext uri="{BB962C8B-B14F-4D97-AF65-F5344CB8AC3E}">
        <p14:creationId xmlns:p14="http://schemas.microsoft.com/office/powerpoint/2010/main" val="312340075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2A3A-E991-932F-8204-8C5DBD353050}"/>
              </a:ext>
            </a:extLst>
          </p:cNvPr>
          <p:cNvSpPr>
            <a:spLocks noGrp="1"/>
          </p:cNvSpPr>
          <p:nvPr>
            <p:ph type="title"/>
          </p:nvPr>
        </p:nvSpPr>
        <p:spPr/>
        <p:txBody>
          <a:bodyPr/>
          <a:lstStyle/>
          <a:p>
            <a:r>
              <a:rPr lang="en-US" dirty="0"/>
              <a:t>How much should we scale?</a:t>
            </a:r>
          </a:p>
        </p:txBody>
      </p:sp>
      <p:pic>
        <p:nvPicPr>
          <p:cNvPr id="4" name="Content Placeholder 3">
            <a:extLst>
              <a:ext uri="{FF2B5EF4-FFF2-40B4-BE49-F238E27FC236}">
                <a16:creationId xmlns:a16="http://schemas.microsoft.com/office/drawing/2014/main" id="{59B5DA6B-5988-F721-B61F-03154213E102}"/>
              </a:ext>
            </a:extLst>
          </p:cNvPr>
          <p:cNvPicPr>
            <a:picLocks noGrp="1" noChangeAspect="1"/>
          </p:cNvPicPr>
          <p:nvPr>
            <p:ph idx="1"/>
          </p:nvPr>
        </p:nvPicPr>
        <p:blipFill>
          <a:blip r:embed="rId3"/>
          <a:stretch>
            <a:fillRect/>
          </a:stretch>
        </p:blipFill>
        <p:spPr>
          <a:xfrm>
            <a:off x="2524702" y="1676050"/>
            <a:ext cx="7142596" cy="2049463"/>
          </a:xfrm>
          <a:prstGeom prst="rect">
            <a:avLst/>
          </a:prstGeom>
        </p:spPr>
      </p:pic>
      <p:sp>
        <p:nvSpPr>
          <p:cNvPr id="5" name="TextBox 4">
            <a:extLst>
              <a:ext uri="{FF2B5EF4-FFF2-40B4-BE49-F238E27FC236}">
                <a16:creationId xmlns:a16="http://schemas.microsoft.com/office/drawing/2014/main" id="{84DD1EA8-4617-54E4-798C-98836E40D0F2}"/>
              </a:ext>
            </a:extLst>
          </p:cNvPr>
          <p:cNvSpPr txBox="1"/>
          <p:nvPr/>
        </p:nvSpPr>
        <p:spPr>
          <a:xfrm>
            <a:off x="3871356" y="1124330"/>
            <a:ext cx="4417620" cy="461665"/>
          </a:xfrm>
          <a:prstGeom prst="rect">
            <a:avLst/>
          </a:prstGeom>
          <a:noFill/>
        </p:spPr>
        <p:txBody>
          <a:bodyPr wrap="square" lIns="0" rIns="0" rtlCol="0">
            <a:spAutoFit/>
          </a:bodyPr>
          <a:lstStyle/>
          <a:p>
            <a:pPr algn="ctr"/>
            <a:r>
              <a:rPr lang="en-US" sz="2400" dirty="0"/>
              <a:t>Customer Preferences</a:t>
            </a:r>
          </a:p>
        </p:txBody>
      </p:sp>
      <p:sp>
        <p:nvSpPr>
          <p:cNvPr id="11" name="TextBox 10">
            <a:extLst>
              <a:ext uri="{FF2B5EF4-FFF2-40B4-BE49-F238E27FC236}">
                <a16:creationId xmlns:a16="http://schemas.microsoft.com/office/drawing/2014/main" id="{CBEB96A5-B6AF-3948-FDE6-4ED6EBB43A7E}"/>
              </a:ext>
            </a:extLst>
          </p:cNvPr>
          <p:cNvSpPr txBox="1"/>
          <p:nvPr/>
        </p:nvSpPr>
        <p:spPr>
          <a:xfrm>
            <a:off x="4132613" y="5318171"/>
            <a:ext cx="2745715" cy="830997"/>
          </a:xfrm>
          <a:prstGeom prst="rect">
            <a:avLst/>
          </a:prstGeom>
          <a:noFill/>
        </p:spPr>
        <p:txBody>
          <a:bodyPr wrap="square" lIns="0" rIns="0" rtlCol="0">
            <a:spAutoFit/>
          </a:bodyPr>
          <a:lstStyle/>
          <a:p>
            <a:pPr algn="ctr"/>
            <a:r>
              <a:rPr lang="en-US" sz="4800" dirty="0"/>
              <a:t>min CR</a:t>
            </a:r>
            <a:r>
              <a:rPr lang="en-US" sz="4800" baseline="30000" dirty="0"/>
              <a:t>⍺</a:t>
            </a:r>
            <a:endParaRPr lang="en-US" sz="4800" dirty="0"/>
          </a:p>
        </p:txBody>
      </p:sp>
      <p:cxnSp>
        <p:nvCxnSpPr>
          <p:cNvPr id="13" name="Straight Arrow Connector 12">
            <a:extLst>
              <a:ext uri="{FF2B5EF4-FFF2-40B4-BE49-F238E27FC236}">
                <a16:creationId xmlns:a16="http://schemas.microsoft.com/office/drawing/2014/main" id="{4275693F-CC3A-6528-42C7-745C4F9AF840}"/>
              </a:ext>
            </a:extLst>
          </p:cNvPr>
          <p:cNvCxnSpPr/>
          <p:nvPr/>
        </p:nvCxnSpPr>
        <p:spPr>
          <a:xfrm>
            <a:off x="6096000" y="3239146"/>
            <a:ext cx="304800" cy="2154264"/>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98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EEF-904D-6089-5383-8C8F416C8D74}"/>
              </a:ext>
            </a:extLst>
          </p:cNvPr>
          <p:cNvSpPr>
            <a:spLocks noGrp="1"/>
          </p:cNvSpPr>
          <p:nvPr>
            <p:ph type="title"/>
          </p:nvPr>
        </p:nvSpPr>
        <p:spPr/>
        <p:txBody>
          <a:bodyPr/>
          <a:lstStyle/>
          <a:p>
            <a:r>
              <a:rPr lang="en-US" dirty="0"/>
              <a:t>Challenge #2: Cost depends on workload</a:t>
            </a:r>
          </a:p>
        </p:txBody>
      </p:sp>
      <p:sp>
        <p:nvSpPr>
          <p:cNvPr id="4" name="Rectangle 3">
            <a:extLst>
              <a:ext uri="{FF2B5EF4-FFF2-40B4-BE49-F238E27FC236}">
                <a16:creationId xmlns:a16="http://schemas.microsoft.com/office/drawing/2014/main" id="{D7CBC670-37F4-CB9B-7FCB-6383323D2486}"/>
              </a:ext>
            </a:extLst>
          </p:cNvPr>
          <p:cNvSpPr/>
          <p:nvPr/>
        </p:nvSpPr>
        <p:spPr>
          <a:xfrm>
            <a:off x="1021278" y="2168354"/>
            <a:ext cx="3253839" cy="4987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 name="Rectangle 4">
            <a:extLst>
              <a:ext uri="{FF2B5EF4-FFF2-40B4-BE49-F238E27FC236}">
                <a16:creationId xmlns:a16="http://schemas.microsoft.com/office/drawing/2014/main" id="{EFF72956-C28D-B8FE-AB11-614B1698E647}"/>
              </a:ext>
            </a:extLst>
          </p:cNvPr>
          <p:cNvSpPr/>
          <p:nvPr/>
        </p:nvSpPr>
        <p:spPr>
          <a:xfrm>
            <a:off x="1021278" y="4054552"/>
            <a:ext cx="3253839" cy="4987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6" name="Rectangle 5">
            <a:extLst>
              <a:ext uri="{FF2B5EF4-FFF2-40B4-BE49-F238E27FC236}">
                <a16:creationId xmlns:a16="http://schemas.microsoft.com/office/drawing/2014/main" id="{E17AD0B3-A9C1-72AE-6278-29F69F9437BB}"/>
              </a:ext>
            </a:extLst>
          </p:cNvPr>
          <p:cNvSpPr/>
          <p:nvPr/>
        </p:nvSpPr>
        <p:spPr>
          <a:xfrm>
            <a:off x="1021279" y="4812593"/>
            <a:ext cx="166254" cy="4987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7" name="Rectangle 6">
            <a:extLst>
              <a:ext uri="{FF2B5EF4-FFF2-40B4-BE49-F238E27FC236}">
                <a16:creationId xmlns:a16="http://schemas.microsoft.com/office/drawing/2014/main" id="{98FA9407-9857-E1B1-391B-CA583F782AFB}"/>
              </a:ext>
            </a:extLst>
          </p:cNvPr>
          <p:cNvSpPr/>
          <p:nvPr/>
        </p:nvSpPr>
        <p:spPr>
          <a:xfrm>
            <a:off x="1423061" y="4812593"/>
            <a:ext cx="166254" cy="4987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8" name="Rectangle 7">
            <a:extLst>
              <a:ext uri="{FF2B5EF4-FFF2-40B4-BE49-F238E27FC236}">
                <a16:creationId xmlns:a16="http://schemas.microsoft.com/office/drawing/2014/main" id="{BEC2CB23-5548-D2A1-2C43-D4890386B74D}"/>
              </a:ext>
            </a:extLst>
          </p:cNvPr>
          <p:cNvSpPr/>
          <p:nvPr/>
        </p:nvSpPr>
        <p:spPr>
          <a:xfrm>
            <a:off x="1824843" y="4808634"/>
            <a:ext cx="166254" cy="4987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9" name="Rectangle 8">
            <a:extLst>
              <a:ext uri="{FF2B5EF4-FFF2-40B4-BE49-F238E27FC236}">
                <a16:creationId xmlns:a16="http://schemas.microsoft.com/office/drawing/2014/main" id="{3823A52F-20E5-43C2-8F53-60B521F7082D}"/>
              </a:ext>
            </a:extLst>
          </p:cNvPr>
          <p:cNvSpPr/>
          <p:nvPr/>
        </p:nvSpPr>
        <p:spPr>
          <a:xfrm>
            <a:off x="2628407" y="4824466"/>
            <a:ext cx="166254" cy="4987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 name="Rectangle 9">
            <a:extLst>
              <a:ext uri="{FF2B5EF4-FFF2-40B4-BE49-F238E27FC236}">
                <a16:creationId xmlns:a16="http://schemas.microsoft.com/office/drawing/2014/main" id="{9B45F6B0-249A-ED7A-0650-C5A3F1D3F92A}"/>
              </a:ext>
            </a:extLst>
          </p:cNvPr>
          <p:cNvSpPr/>
          <p:nvPr/>
        </p:nvSpPr>
        <p:spPr>
          <a:xfrm>
            <a:off x="3197434" y="4808634"/>
            <a:ext cx="166254" cy="4987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1" name="Rectangle 10">
            <a:extLst>
              <a:ext uri="{FF2B5EF4-FFF2-40B4-BE49-F238E27FC236}">
                <a16:creationId xmlns:a16="http://schemas.microsoft.com/office/drawing/2014/main" id="{5B884EE1-24B3-C20A-4A56-7ECB811FB4DE}"/>
              </a:ext>
            </a:extLst>
          </p:cNvPr>
          <p:cNvSpPr/>
          <p:nvPr/>
        </p:nvSpPr>
        <p:spPr>
          <a:xfrm>
            <a:off x="3766461" y="4808634"/>
            <a:ext cx="166254" cy="4987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2" name="Rectangle 11">
            <a:extLst>
              <a:ext uri="{FF2B5EF4-FFF2-40B4-BE49-F238E27FC236}">
                <a16:creationId xmlns:a16="http://schemas.microsoft.com/office/drawing/2014/main" id="{A5B2CAEB-B271-036A-8E9E-E15E2F401E27}"/>
              </a:ext>
            </a:extLst>
          </p:cNvPr>
          <p:cNvSpPr/>
          <p:nvPr/>
        </p:nvSpPr>
        <p:spPr>
          <a:xfrm>
            <a:off x="4077200" y="4808634"/>
            <a:ext cx="166254" cy="4987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3" name="Rectangle 12">
            <a:extLst>
              <a:ext uri="{FF2B5EF4-FFF2-40B4-BE49-F238E27FC236}">
                <a16:creationId xmlns:a16="http://schemas.microsoft.com/office/drawing/2014/main" id="{B8ACD397-B5BF-97BA-208D-F6E44C20351E}"/>
              </a:ext>
            </a:extLst>
          </p:cNvPr>
          <p:cNvSpPr/>
          <p:nvPr/>
        </p:nvSpPr>
        <p:spPr>
          <a:xfrm>
            <a:off x="4472054" y="4808634"/>
            <a:ext cx="166254" cy="4987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5" name="Rectangle 14">
            <a:extLst>
              <a:ext uri="{FF2B5EF4-FFF2-40B4-BE49-F238E27FC236}">
                <a16:creationId xmlns:a16="http://schemas.microsoft.com/office/drawing/2014/main" id="{74902BB4-06AF-9A7C-C0FD-F8D9B52D583E}"/>
              </a:ext>
            </a:extLst>
          </p:cNvPr>
          <p:cNvSpPr/>
          <p:nvPr/>
        </p:nvSpPr>
        <p:spPr>
          <a:xfrm>
            <a:off x="5040090" y="4808629"/>
            <a:ext cx="166254" cy="4987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6" name="Graphic 15" descr="Database with solid fill">
            <a:extLst>
              <a:ext uri="{FF2B5EF4-FFF2-40B4-BE49-F238E27FC236}">
                <a16:creationId xmlns:a16="http://schemas.microsoft.com/office/drawing/2014/main" id="{822AF0C0-B1BA-EAEF-8757-B48EF22383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05754" y="1609141"/>
            <a:ext cx="1617190" cy="1617190"/>
          </a:xfrm>
          <a:prstGeom prst="rect">
            <a:avLst/>
          </a:prstGeom>
        </p:spPr>
      </p:pic>
      <p:pic>
        <p:nvPicPr>
          <p:cNvPr id="17" name="Graphic 16" descr="Database with solid fill">
            <a:extLst>
              <a:ext uri="{FF2B5EF4-FFF2-40B4-BE49-F238E27FC236}">
                <a16:creationId xmlns:a16="http://schemas.microsoft.com/office/drawing/2014/main" id="{1874DF1F-2657-27BA-9A4C-E436E460DA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47218" y="4065348"/>
            <a:ext cx="1134263" cy="1134263"/>
          </a:xfrm>
          <a:prstGeom prst="rect">
            <a:avLst/>
          </a:prstGeom>
        </p:spPr>
      </p:pic>
      <p:sp>
        <p:nvSpPr>
          <p:cNvPr id="18" name="TextBox 17">
            <a:extLst>
              <a:ext uri="{FF2B5EF4-FFF2-40B4-BE49-F238E27FC236}">
                <a16:creationId xmlns:a16="http://schemas.microsoft.com/office/drawing/2014/main" id="{75DB8859-DCBD-89F3-3325-68E2887F0D23}"/>
              </a:ext>
            </a:extLst>
          </p:cNvPr>
          <p:cNvSpPr txBox="1"/>
          <p:nvPr/>
        </p:nvSpPr>
        <p:spPr>
          <a:xfrm>
            <a:off x="8692737" y="1742859"/>
            <a:ext cx="2410691" cy="1754326"/>
          </a:xfrm>
          <a:prstGeom prst="rect">
            <a:avLst/>
          </a:prstGeom>
          <a:noFill/>
        </p:spPr>
        <p:txBody>
          <a:bodyPr wrap="square" lIns="0" rIns="0" rtlCol="0">
            <a:spAutoFit/>
          </a:bodyPr>
          <a:lstStyle/>
          <a:p>
            <a:pPr algn="ctr"/>
            <a:r>
              <a:rPr lang="en-US" dirty="0"/>
              <a:t>Scaling up is preferred since it’s cheaper and faster</a:t>
            </a:r>
          </a:p>
          <a:p>
            <a:pPr algn="ctr"/>
            <a:endParaRPr lang="en-US" dirty="0"/>
          </a:p>
          <a:p>
            <a:pPr algn="ctr"/>
            <a:r>
              <a:rPr lang="en-US" dirty="0"/>
              <a:t>Cost of scaling up:</a:t>
            </a:r>
          </a:p>
          <a:p>
            <a:pPr algn="ctr"/>
            <a:r>
              <a:rPr lang="en-US" dirty="0"/>
              <a:t>Cost ∝ d * R(d)</a:t>
            </a:r>
          </a:p>
        </p:txBody>
      </p:sp>
      <p:sp>
        <p:nvSpPr>
          <p:cNvPr id="19" name="TextBox 18">
            <a:extLst>
              <a:ext uri="{FF2B5EF4-FFF2-40B4-BE49-F238E27FC236}">
                <a16:creationId xmlns:a16="http://schemas.microsoft.com/office/drawing/2014/main" id="{B3C216DF-390D-9032-B20A-91C4F1307A65}"/>
              </a:ext>
            </a:extLst>
          </p:cNvPr>
          <p:cNvSpPr txBox="1"/>
          <p:nvPr/>
        </p:nvSpPr>
        <p:spPr>
          <a:xfrm>
            <a:off x="8692737" y="4134681"/>
            <a:ext cx="2477984" cy="1754326"/>
          </a:xfrm>
          <a:prstGeom prst="rect">
            <a:avLst/>
          </a:prstGeom>
          <a:noFill/>
        </p:spPr>
        <p:txBody>
          <a:bodyPr wrap="square" lIns="0" rIns="0" rtlCol="0">
            <a:spAutoFit/>
          </a:bodyPr>
          <a:lstStyle/>
          <a:p>
            <a:pPr algn="ctr"/>
            <a:r>
              <a:rPr lang="en-US" dirty="0"/>
              <a:t>Reusing base compute is cheaper but not faster</a:t>
            </a:r>
          </a:p>
          <a:p>
            <a:pPr algn="ctr"/>
            <a:endParaRPr lang="en-US" dirty="0"/>
          </a:p>
          <a:p>
            <a:pPr algn="ctr"/>
            <a:r>
              <a:rPr lang="en-US" dirty="0"/>
              <a:t>Cost of scaling up:</a:t>
            </a:r>
          </a:p>
          <a:p>
            <a:pPr algn="ctr"/>
            <a:r>
              <a:rPr lang="en-US" dirty="0"/>
              <a:t>Cost ∝ (d + b) * R(d)</a:t>
            </a:r>
          </a:p>
        </p:txBody>
      </p:sp>
      <p:sp>
        <p:nvSpPr>
          <p:cNvPr id="20" name="TextBox 19">
            <a:extLst>
              <a:ext uri="{FF2B5EF4-FFF2-40B4-BE49-F238E27FC236}">
                <a16:creationId xmlns:a16="http://schemas.microsoft.com/office/drawing/2014/main" id="{BA20822E-9C2E-9A77-9B05-DC7795C902DF}"/>
              </a:ext>
            </a:extLst>
          </p:cNvPr>
          <p:cNvSpPr txBox="1"/>
          <p:nvPr/>
        </p:nvSpPr>
        <p:spPr>
          <a:xfrm>
            <a:off x="1358742" y="1221180"/>
            <a:ext cx="2410691" cy="369332"/>
          </a:xfrm>
          <a:prstGeom prst="rect">
            <a:avLst/>
          </a:prstGeom>
          <a:noFill/>
        </p:spPr>
        <p:txBody>
          <a:bodyPr wrap="square" lIns="0" rIns="0" rtlCol="0">
            <a:spAutoFit/>
          </a:bodyPr>
          <a:lstStyle/>
          <a:p>
            <a:pPr algn="ctr"/>
            <a:r>
              <a:rPr lang="en-US" u="sng" dirty="0"/>
              <a:t>Workload</a:t>
            </a:r>
          </a:p>
        </p:txBody>
      </p:sp>
      <p:sp>
        <p:nvSpPr>
          <p:cNvPr id="21" name="TextBox 20">
            <a:extLst>
              <a:ext uri="{FF2B5EF4-FFF2-40B4-BE49-F238E27FC236}">
                <a16:creationId xmlns:a16="http://schemas.microsoft.com/office/drawing/2014/main" id="{A7C705D0-F2DA-07C7-DA60-83146DB62173}"/>
              </a:ext>
            </a:extLst>
          </p:cNvPr>
          <p:cNvSpPr txBox="1"/>
          <p:nvPr/>
        </p:nvSpPr>
        <p:spPr>
          <a:xfrm>
            <a:off x="5634975" y="1213794"/>
            <a:ext cx="3158748" cy="369332"/>
          </a:xfrm>
          <a:prstGeom prst="rect">
            <a:avLst/>
          </a:prstGeom>
          <a:noFill/>
        </p:spPr>
        <p:txBody>
          <a:bodyPr wrap="square" lIns="0" rIns="0" rtlCol="0">
            <a:spAutoFit/>
          </a:bodyPr>
          <a:lstStyle/>
          <a:p>
            <a:pPr algn="ctr"/>
            <a:r>
              <a:rPr lang="en-US" u="sng" dirty="0"/>
              <a:t>Best cost-optimized resource</a:t>
            </a:r>
          </a:p>
        </p:txBody>
      </p:sp>
      <p:sp>
        <p:nvSpPr>
          <p:cNvPr id="22" name="TextBox 21">
            <a:extLst>
              <a:ext uri="{FF2B5EF4-FFF2-40B4-BE49-F238E27FC236}">
                <a16:creationId xmlns:a16="http://schemas.microsoft.com/office/drawing/2014/main" id="{879F530E-26E7-C04F-8836-B89240CF38A3}"/>
              </a:ext>
            </a:extLst>
          </p:cNvPr>
          <p:cNvSpPr txBox="1"/>
          <p:nvPr/>
        </p:nvSpPr>
        <p:spPr>
          <a:xfrm>
            <a:off x="1048050" y="2340245"/>
            <a:ext cx="1214704" cy="369332"/>
          </a:xfrm>
          <a:prstGeom prst="rect">
            <a:avLst/>
          </a:prstGeom>
          <a:noFill/>
        </p:spPr>
        <p:txBody>
          <a:bodyPr wrap="square" lIns="0" rIns="0" rtlCol="0">
            <a:spAutoFit/>
          </a:bodyPr>
          <a:lstStyle/>
          <a:p>
            <a:pPr algn="ctr"/>
            <a:r>
              <a:rPr lang="en-US" dirty="0" err="1"/>
              <a:t>superscaler</a:t>
            </a:r>
            <a:endParaRPr lang="en-US" dirty="0"/>
          </a:p>
        </p:txBody>
      </p:sp>
      <p:sp>
        <p:nvSpPr>
          <p:cNvPr id="23" name="TextBox 22">
            <a:extLst>
              <a:ext uri="{FF2B5EF4-FFF2-40B4-BE49-F238E27FC236}">
                <a16:creationId xmlns:a16="http://schemas.microsoft.com/office/drawing/2014/main" id="{D3BBB839-88D1-FE1E-C7AB-CB71018F0185}"/>
              </a:ext>
            </a:extLst>
          </p:cNvPr>
          <p:cNvSpPr txBox="1"/>
          <p:nvPr/>
        </p:nvSpPr>
        <p:spPr>
          <a:xfrm>
            <a:off x="1036778" y="4227014"/>
            <a:ext cx="1214704" cy="369332"/>
          </a:xfrm>
          <a:prstGeom prst="rect">
            <a:avLst/>
          </a:prstGeom>
          <a:noFill/>
        </p:spPr>
        <p:txBody>
          <a:bodyPr wrap="square" lIns="0" rIns="0" rtlCol="0">
            <a:spAutoFit/>
          </a:bodyPr>
          <a:lstStyle/>
          <a:p>
            <a:pPr algn="ctr"/>
            <a:r>
              <a:rPr lang="en-US" dirty="0" err="1"/>
              <a:t>superscaler</a:t>
            </a:r>
            <a:endParaRPr lang="en-US" dirty="0"/>
          </a:p>
        </p:txBody>
      </p:sp>
      <p:sp>
        <p:nvSpPr>
          <p:cNvPr id="24" name="TextBox 23">
            <a:extLst>
              <a:ext uri="{FF2B5EF4-FFF2-40B4-BE49-F238E27FC236}">
                <a16:creationId xmlns:a16="http://schemas.microsoft.com/office/drawing/2014/main" id="{5D02F00E-310F-A18C-DCA5-3800F3A20331}"/>
              </a:ext>
            </a:extLst>
          </p:cNvPr>
          <p:cNvSpPr txBox="1"/>
          <p:nvPr/>
        </p:nvSpPr>
        <p:spPr>
          <a:xfrm>
            <a:off x="821410" y="5749871"/>
            <a:ext cx="7201534" cy="461665"/>
          </a:xfrm>
          <a:prstGeom prst="rect">
            <a:avLst/>
          </a:prstGeom>
          <a:noFill/>
        </p:spPr>
        <p:txBody>
          <a:bodyPr wrap="square" lIns="0" rIns="0" rtlCol="0">
            <a:spAutoFit/>
          </a:bodyPr>
          <a:lstStyle/>
          <a:p>
            <a:pPr algn="ctr"/>
            <a:r>
              <a:rPr lang="en-US" sz="2400" dirty="0"/>
              <a:t>Near-term workload forecasting is necessary!</a:t>
            </a:r>
          </a:p>
        </p:txBody>
      </p:sp>
    </p:spTree>
    <p:extLst>
      <p:ext uri="{BB962C8B-B14F-4D97-AF65-F5344CB8AC3E}">
        <p14:creationId xmlns:p14="http://schemas.microsoft.com/office/powerpoint/2010/main" val="2679773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9A1D6-D7CC-2148-94B4-377CFFA7FB44}"/>
              </a:ext>
            </a:extLst>
          </p:cNvPr>
          <p:cNvSpPr>
            <a:spLocks noGrp="1"/>
          </p:cNvSpPr>
          <p:nvPr>
            <p:ph type="title"/>
          </p:nvPr>
        </p:nvSpPr>
        <p:spPr/>
        <p:txBody>
          <a:bodyPr/>
          <a:lstStyle/>
          <a:p>
            <a:r>
              <a:rPr lang="en-US" dirty="0"/>
              <a:t>Challenge #2: R depends on system state</a:t>
            </a:r>
          </a:p>
        </p:txBody>
      </p:sp>
      <p:pic>
        <p:nvPicPr>
          <p:cNvPr id="6" name="Picture 5">
            <a:extLst>
              <a:ext uri="{FF2B5EF4-FFF2-40B4-BE49-F238E27FC236}">
                <a16:creationId xmlns:a16="http://schemas.microsoft.com/office/drawing/2014/main" id="{997DAD88-95FF-F98B-488B-76A2CAF78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938" y="1138794"/>
            <a:ext cx="8190098" cy="5024694"/>
          </a:xfrm>
          <a:prstGeom prst="rect">
            <a:avLst/>
          </a:prstGeom>
        </p:spPr>
      </p:pic>
    </p:spTree>
    <p:extLst>
      <p:ext uri="{BB962C8B-B14F-4D97-AF65-F5344CB8AC3E}">
        <p14:creationId xmlns:p14="http://schemas.microsoft.com/office/powerpoint/2010/main" val="286739975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1DAC3-C4F2-A10A-0342-BF20C2222B4E}"/>
              </a:ext>
            </a:extLst>
          </p:cNvPr>
          <p:cNvSpPr>
            <a:spLocks noGrp="1"/>
          </p:cNvSpPr>
          <p:nvPr>
            <p:ph type="title"/>
          </p:nvPr>
        </p:nvSpPr>
        <p:spPr/>
        <p:txBody>
          <a:bodyPr/>
          <a:lstStyle/>
          <a:p>
            <a:r>
              <a:rPr lang="en-US" dirty="0"/>
              <a:t>Evaluation</a:t>
            </a:r>
          </a:p>
        </p:txBody>
      </p:sp>
      <p:sp>
        <p:nvSpPr>
          <p:cNvPr id="10" name="Rectangle 9">
            <a:extLst>
              <a:ext uri="{FF2B5EF4-FFF2-40B4-BE49-F238E27FC236}">
                <a16:creationId xmlns:a16="http://schemas.microsoft.com/office/drawing/2014/main" id="{FE884BD5-F0FF-C731-3F28-4C04E262E1DE}"/>
              </a:ext>
            </a:extLst>
          </p:cNvPr>
          <p:cNvSpPr/>
          <p:nvPr/>
        </p:nvSpPr>
        <p:spPr>
          <a:xfrm>
            <a:off x="1007390" y="1115878"/>
            <a:ext cx="4525505" cy="48819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1" name="Rectangle 10">
            <a:extLst>
              <a:ext uri="{FF2B5EF4-FFF2-40B4-BE49-F238E27FC236}">
                <a16:creationId xmlns:a16="http://schemas.microsoft.com/office/drawing/2014/main" id="{A49F1194-556C-543C-7921-2EC43720C02B}"/>
              </a:ext>
            </a:extLst>
          </p:cNvPr>
          <p:cNvSpPr/>
          <p:nvPr/>
        </p:nvSpPr>
        <p:spPr>
          <a:xfrm>
            <a:off x="6320726" y="1115878"/>
            <a:ext cx="4525505" cy="48819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2" name="TextBox 11">
            <a:extLst>
              <a:ext uri="{FF2B5EF4-FFF2-40B4-BE49-F238E27FC236}">
                <a16:creationId xmlns:a16="http://schemas.microsoft.com/office/drawing/2014/main" id="{15DC02A4-B650-F33C-DF74-D61E100E107F}"/>
              </a:ext>
            </a:extLst>
          </p:cNvPr>
          <p:cNvSpPr txBox="1"/>
          <p:nvPr/>
        </p:nvSpPr>
        <p:spPr>
          <a:xfrm>
            <a:off x="1565329" y="1363851"/>
            <a:ext cx="3688596" cy="461665"/>
          </a:xfrm>
          <a:prstGeom prst="rect">
            <a:avLst/>
          </a:prstGeom>
          <a:noFill/>
        </p:spPr>
        <p:txBody>
          <a:bodyPr wrap="square" lIns="0" rIns="0" rtlCol="0">
            <a:spAutoFit/>
          </a:bodyPr>
          <a:lstStyle/>
          <a:p>
            <a:pPr algn="ctr"/>
            <a:r>
              <a:rPr lang="en-US" sz="2400" dirty="0"/>
              <a:t>Where RAIS does well</a:t>
            </a:r>
          </a:p>
        </p:txBody>
      </p:sp>
      <p:sp>
        <p:nvSpPr>
          <p:cNvPr id="13" name="TextBox 12">
            <a:extLst>
              <a:ext uri="{FF2B5EF4-FFF2-40B4-BE49-F238E27FC236}">
                <a16:creationId xmlns:a16="http://schemas.microsoft.com/office/drawing/2014/main" id="{77A90351-3D38-152D-6C2D-6013F3C45C8C}"/>
              </a:ext>
            </a:extLst>
          </p:cNvPr>
          <p:cNvSpPr txBox="1"/>
          <p:nvPr/>
        </p:nvSpPr>
        <p:spPr>
          <a:xfrm>
            <a:off x="6739180" y="1363851"/>
            <a:ext cx="3688596" cy="461665"/>
          </a:xfrm>
          <a:prstGeom prst="rect">
            <a:avLst/>
          </a:prstGeom>
          <a:noFill/>
        </p:spPr>
        <p:txBody>
          <a:bodyPr wrap="square" lIns="0" rIns="0" rtlCol="0">
            <a:spAutoFit/>
          </a:bodyPr>
          <a:lstStyle/>
          <a:p>
            <a:pPr algn="ctr"/>
            <a:r>
              <a:rPr lang="en-US" sz="2400" dirty="0"/>
              <a:t>Where RAIS doesn’t help</a:t>
            </a:r>
          </a:p>
        </p:txBody>
      </p:sp>
      <p:sp>
        <p:nvSpPr>
          <p:cNvPr id="14" name="TextBox 13">
            <a:extLst>
              <a:ext uri="{FF2B5EF4-FFF2-40B4-BE49-F238E27FC236}">
                <a16:creationId xmlns:a16="http://schemas.microsoft.com/office/drawing/2014/main" id="{3670FE6B-9A4A-DF64-7C6C-2EDD43CB2CAF}"/>
              </a:ext>
            </a:extLst>
          </p:cNvPr>
          <p:cNvSpPr txBox="1"/>
          <p:nvPr/>
        </p:nvSpPr>
        <p:spPr>
          <a:xfrm>
            <a:off x="1170121" y="2614357"/>
            <a:ext cx="4200041" cy="1938992"/>
          </a:xfrm>
          <a:prstGeom prst="rect">
            <a:avLst/>
          </a:prstGeom>
          <a:noFill/>
        </p:spPr>
        <p:txBody>
          <a:bodyPr wrap="square" lIns="0" rIns="0" rtlCol="0">
            <a:spAutoFit/>
          </a:bodyPr>
          <a:lstStyle/>
          <a:p>
            <a:pPr marL="285750" indent="-285750" algn="ctr">
              <a:buFont typeface="Arial" panose="020B0604020202020204" pitchFamily="34" charset="0"/>
              <a:buChar char="•"/>
            </a:pPr>
            <a:r>
              <a:rPr lang="en-US" sz="2000" dirty="0"/>
              <a:t>Heterogeneous  (mixed) workloads</a:t>
            </a:r>
          </a:p>
          <a:p>
            <a:pPr marL="285750" indent="-285750" algn="ctr">
              <a:buFont typeface="Arial" panose="020B0604020202020204" pitchFamily="34" charset="0"/>
              <a:buChar char="•"/>
            </a:pPr>
            <a:endParaRPr lang="en-US" sz="2000" dirty="0"/>
          </a:p>
          <a:p>
            <a:pPr marL="285750" indent="-285750" algn="ctr">
              <a:buFont typeface="Arial" panose="020B0604020202020204" pitchFamily="34" charset="0"/>
              <a:buChar char="•"/>
            </a:pPr>
            <a:r>
              <a:rPr lang="en-US" sz="2000" dirty="0"/>
              <a:t>Changing workloads</a:t>
            </a:r>
          </a:p>
          <a:p>
            <a:pPr marL="285750" indent="-285750" algn="ctr">
              <a:buFont typeface="Arial" panose="020B0604020202020204" pitchFamily="34" charset="0"/>
              <a:buChar char="•"/>
            </a:pPr>
            <a:endParaRPr lang="en-US" sz="2000" dirty="0"/>
          </a:p>
          <a:p>
            <a:pPr marL="285750" indent="-285750" algn="ctr">
              <a:buFont typeface="Arial" panose="020B0604020202020204" pitchFamily="34" charset="0"/>
              <a:buChar char="•"/>
            </a:pPr>
            <a:r>
              <a:rPr lang="en-US" sz="2000" dirty="0"/>
              <a:t>Changing table sizes</a:t>
            </a:r>
          </a:p>
        </p:txBody>
      </p:sp>
      <p:sp>
        <p:nvSpPr>
          <p:cNvPr id="15" name="TextBox 14">
            <a:extLst>
              <a:ext uri="{FF2B5EF4-FFF2-40B4-BE49-F238E27FC236}">
                <a16:creationId xmlns:a16="http://schemas.microsoft.com/office/drawing/2014/main" id="{14FB9448-4312-1176-5A2B-E71DA04C5836}"/>
              </a:ext>
            </a:extLst>
          </p:cNvPr>
          <p:cNvSpPr txBox="1"/>
          <p:nvPr/>
        </p:nvSpPr>
        <p:spPr>
          <a:xfrm>
            <a:off x="6832169" y="2588240"/>
            <a:ext cx="3502617" cy="1323439"/>
          </a:xfrm>
          <a:prstGeom prst="rect">
            <a:avLst/>
          </a:prstGeom>
          <a:noFill/>
        </p:spPr>
        <p:txBody>
          <a:bodyPr wrap="square" lIns="0" rIns="0" rtlCol="0">
            <a:spAutoFit/>
          </a:bodyPr>
          <a:lstStyle/>
          <a:p>
            <a:pPr marL="285750" indent="-285750" algn="ctr">
              <a:buFont typeface="Arial" panose="020B0604020202020204" pitchFamily="34" charset="0"/>
              <a:buChar char="•"/>
            </a:pPr>
            <a:r>
              <a:rPr lang="en-US" sz="2000" dirty="0"/>
              <a:t>Static, uniform workloads</a:t>
            </a:r>
          </a:p>
          <a:p>
            <a:pPr marL="285750" indent="-285750" algn="ctr">
              <a:buFont typeface="Arial" panose="020B0604020202020204" pitchFamily="34" charset="0"/>
              <a:buChar char="•"/>
            </a:pPr>
            <a:endParaRPr lang="en-US" sz="2000" dirty="0"/>
          </a:p>
          <a:p>
            <a:pPr marL="285750" indent="-285750" algn="ctr">
              <a:buFont typeface="Arial" panose="020B0604020202020204" pitchFamily="34" charset="0"/>
              <a:buChar char="•"/>
            </a:pPr>
            <a:r>
              <a:rPr lang="en-US" sz="2000" dirty="0"/>
              <a:t>Workloads with poor scalability</a:t>
            </a:r>
          </a:p>
        </p:txBody>
      </p:sp>
    </p:spTree>
    <p:extLst>
      <p:ext uri="{BB962C8B-B14F-4D97-AF65-F5344CB8AC3E}">
        <p14:creationId xmlns:p14="http://schemas.microsoft.com/office/powerpoint/2010/main" val="3203799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56C97-70B6-E8D9-8A35-6A9F4DEE0195}"/>
              </a:ext>
            </a:extLst>
          </p:cNvPr>
          <p:cNvSpPr>
            <a:spLocks noGrp="1"/>
          </p:cNvSpPr>
          <p:nvPr>
            <p:ph type="title"/>
          </p:nvPr>
        </p:nvSpPr>
        <p:spPr/>
        <p:txBody>
          <a:bodyPr/>
          <a:lstStyle/>
          <a:p>
            <a:r>
              <a:rPr lang="en-US" dirty="0"/>
              <a:t>Performance on Mixed Workloads</a:t>
            </a:r>
          </a:p>
        </p:txBody>
      </p:sp>
      <p:pic>
        <p:nvPicPr>
          <p:cNvPr id="7" name="Picture 6">
            <a:extLst>
              <a:ext uri="{FF2B5EF4-FFF2-40B4-BE49-F238E27FC236}">
                <a16:creationId xmlns:a16="http://schemas.microsoft.com/office/drawing/2014/main" id="{41F2725A-F90C-75AE-7251-868AB207D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641" y="1164815"/>
            <a:ext cx="10823577" cy="2480910"/>
          </a:xfrm>
          <a:prstGeom prst="rect">
            <a:avLst/>
          </a:prstGeom>
        </p:spPr>
      </p:pic>
      <p:sp>
        <p:nvSpPr>
          <p:cNvPr id="8" name="TextBox 7">
            <a:extLst>
              <a:ext uri="{FF2B5EF4-FFF2-40B4-BE49-F238E27FC236}">
                <a16:creationId xmlns:a16="http://schemas.microsoft.com/office/drawing/2014/main" id="{CD24BC7F-431B-D7E7-2B09-598097C1D696}"/>
              </a:ext>
            </a:extLst>
          </p:cNvPr>
          <p:cNvSpPr txBox="1"/>
          <p:nvPr/>
        </p:nvSpPr>
        <p:spPr>
          <a:xfrm>
            <a:off x="1104405" y="3883231"/>
            <a:ext cx="2351314" cy="646331"/>
          </a:xfrm>
          <a:prstGeom prst="rect">
            <a:avLst/>
          </a:prstGeom>
          <a:noFill/>
        </p:spPr>
        <p:txBody>
          <a:bodyPr wrap="square" lIns="0" rIns="0" rtlCol="0">
            <a:spAutoFit/>
          </a:bodyPr>
          <a:lstStyle/>
          <a:p>
            <a:pPr algn="ctr"/>
            <a:r>
              <a:rPr lang="en-US" dirty="0"/>
              <a:t>Baseline (32 RPU + concurrency scaling)</a:t>
            </a:r>
          </a:p>
        </p:txBody>
      </p:sp>
      <p:sp>
        <p:nvSpPr>
          <p:cNvPr id="9" name="TextBox 8">
            <a:extLst>
              <a:ext uri="{FF2B5EF4-FFF2-40B4-BE49-F238E27FC236}">
                <a16:creationId xmlns:a16="http://schemas.microsoft.com/office/drawing/2014/main" id="{DC7D516C-0743-D432-0C01-206B32577458}"/>
              </a:ext>
            </a:extLst>
          </p:cNvPr>
          <p:cNvSpPr txBox="1"/>
          <p:nvPr/>
        </p:nvSpPr>
        <p:spPr>
          <a:xfrm>
            <a:off x="4736275" y="3883231"/>
            <a:ext cx="2351314" cy="369332"/>
          </a:xfrm>
          <a:prstGeom prst="rect">
            <a:avLst/>
          </a:prstGeom>
          <a:noFill/>
        </p:spPr>
        <p:txBody>
          <a:bodyPr wrap="square" lIns="0" rIns="0" rtlCol="0">
            <a:spAutoFit/>
          </a:bodyPr>
          <a:lstStyle/>
          <a:p>
            <a:pPr algn="ctr"/>
            <a:r>
              <a:rPr lang="en-US" dirty="0"/>
              <a:t>Baseline (256 RPU)</a:t>
            </a:r>
          </a:p>
        </p:txBody>
      </p:sp>
      <p:sp>
        <p:nvSpPr>
          <p:cNvPr id="10" name="TextBox 9">
            <a:extLst>
              <a:ext uri="{FF2B5EF4-FFF2-40B4-BE49-F238E27FC236}">
                <a16:creationId xmlns:a16="http://schemas.microsoft.com/office/drawing/2014/main" id="{BE338D90-E2DB-70A8-399A-3BF7E54CE359}"/>
              </a:ext>
            </a:extLst>
          </p:cNvPr>
          <p:cNvSpPr txBox="1"/>
          <p:nvPr/>
        </p:nvSpPr>
        <p:spPr>
          <a:xfrm>
            <a:off x="8352311" y="3859480"/>
            <a:ext cx="2735284" cy="646331"/>
          </a:xfrm>
          <a:prstGeom prst="rect">
            <a:avLst/>
          </a:prstGeom>
          <a:noFill/>
        </p:spPr>
        <p:txBody>
          <a:bodyPr wrap="square" lIns="0" rIns="0" rtlCol="0">
            <a:spAutoFit/>
          </a:bodyPr>
          <a:lstStyle/>
          <a:p>
            <a:pPr algn="ctr"/>
            <a:r>
              <a:rPr lang="en-US" dirty="0"/>
              <a:t>RAIS (32 RPU Base + 256 RPU diagonal scaling)</a:t>
            </a:r>
          </a:p>
        </p:txBody>
      </p:sp>
    </p:spTree>
    <p:extLst>
      <p:ext uri="{BB962C8B-B14F-4D97-AF65-F5344CB8AC3E}">
        <p14:creationId xmlns:p14="http://schemas.microsoft.com/office/powerpoint/2010/main" val="89438904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56C97-70B6-E8D9-8A35-6A9F4DEE0195}"/>
              </a:ext>
            </a:extLst>
          </p:cNvPr>
          <p:cNvSpPr>
            <a:spLocks noGrp="1"/>
          </p:cNvSpPr>
          <p:nvPr>
            <p:ph type="title"/>
          </p:nvPr>
        </p:nvSpPr>
        <p:spPr/>
        <p:txBody>
          <a:bodyPr/>
          <a:lstStyle/>
          <a:p>
            <a:r>
              <a:rPr lang="en-US" dirty="0"/>
              <a:t>Performance on Mixed Workloads</a:t>
            </a:r>
          </a:p>
        </p:txBody>
      </p:sp>
      <p:pic>
        <p:nvPicPr>
          <p:cNvPr id="7" name="Picture 6">
            <a:extLst>
              <a:ext uri="{FF2B5EF4-FFF2-40B4-BE49-F238E27FC236}">
                <a16:creationId xmlns:a16="http://schemas.microsoft.com/office/drawing/2014/main" id="{41F2725A-F90C-75AE-7251-868AB207D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641" y="1164815"/>
            <a:ext cx="10823577" cy="877741"/>
          </a:xfrm>
          <a:prstGeom prst="rect">
            <a:avLst/>
          </a:prstGeom>
        </p:spPr>
      </p:pic>
      <p:sp>
        <p:nvSpPr>
          <p:cNvPr id="8" name="TextBox 7">
            <a:extLst>
              <a:ext uri="{FF2B5EF4-FFF2-40B4-BE49-F238E27FC236}">
                <a16:creationId xmlns:a16="http://schemas.microsoft.com/office/drawing/2014/main" id="{CD24BC7F-431B-D7E7-2B09-598097C1D696}"/>
              </a:ext>
            </a:extLst>
          </p:cNvPr>
          <p:cNvSpPr txBox="1"/>
          <p:nvPr/>
        </p:nvSpPr>
        <p:spPr>
          <a:xfrm>
            <a:off x="1104405" y="2232564"/>
            <a:ext cx="2351314" cy="646331"/>
          </a:xfrm>
          <a:prstGeom prst="rect">
            <a:avLst/>
          </a:prstGeom>
          <a:noFill/>
        </p:spPr>
        <p:txBody>
          <a:bodyPr wrap="square" lIns="0" rIns="0" rtlCol="0">
            <a:spAutoFit/>
          </a:bodyPr>
          <a:lstStyle/>
          <a:p>
            <a:pPr algn="ctr"/>
            <a:r>
              <a:rPr lang="en-US" dirty="0"/>
              <a:t>Baseline (32 RPU + concurrency scaling)</a:t>
            </a:r>
          </a:p>
        </p:txBody>
      </p:sp>
      <p:sp>
        <p:nvSpPr>
          <p:cNvPr id="9" name="TextBox 8">
            <a:extLst>
              <a:ext uri="{FF2B5EF4-FFF2-40B4-BE49-F238E27FC236}">
                <a16:creationId xmlns:a16="http://schemas.microsoft.com/office/drawing/2014/main" id="{DC7D516C-0743-D432-0C01-206B32577458}"/>
              </a:ext>
            </a:extLst>
          </p:cNvPr>
          <p:cNvSpPr txBox="1"/>
          <p:nvPr/>
        </p:nvSpPr>
        <p:spPr>
          <a:xfrm>
            <a:off x="4736275" y="2232564"/>
            <a:ext cx="2351314" cy="369332"/>
          </a:xfrm>
          <a:prstGeom prst="rect">
            <a:avLst/>
          </a:prstGeom>
          <a:noFill/>
        </p:spPr>
        <p:txBody>
          <a:bodyPr wrap="square" lIns="0" rIns="0" rtlCol="0">
            <a:spAutoFit/>
          </a:bodyPr>
          <a:lstStyle/>
          <a:p>
            <a:pPr algn="ctr"/>
            <a:r>
              <a:rPr lang="en-US" dirty="0"/>
              <a:t>Baseline (256 RPU)</a:t>
            </a:r>
          </a:p>
        </p:txBody>
      </p:sp>
      <p:sp>
        <p:nvSpPr>
          <p:cNvPr id="10" name="TextBox 9">
            <a:extLst>
              <a:ext uri="{FF2B5EF4-FFF2-40B4-BE49-F238E27FC236}">
                <a16:creationId xmlns:a16="http://schemas.microsoft.com/office/drawing/2014/main" id="{BE338D90-E2DB-70A8-399A-3BF7E54CE359}"/>
              </a:ext>
            </a:extLst>
          </p:cNvPr>
          <p:cNvSpPr txBox="1"/>
          <p:nvPr/>
        </p:nvSpPr>
        <p:spPr>
          <a:xfrm>
            <a:off x="8352311" y="2208813"/>
            <a:ext cx="2735284" cy="646331"/>
          </a:xfrm>
          <a:prstGeom prst="rect">
            <a:avLst/>
          </a:prstGeom>
          <a:noFill/>
        </p:spPr>
        <p:txBody>
          <a:bodyPr wrap="square" lIns="0" rIns="0" rtlCol="0">
            <a:spAutoFit/>
          </a:bodyPr>
          <a:lstStyle/>
          <a:p>
            <a:pPr algn="ctr"/>
            <a:r>
              <a:rPr lang="en-US" dirty="0"/>
              <a:t>RAIS (32 RPU Base + 256 RPU diagonal scaling)</a:t>
            </a:r>
          </a:p>
        </p:txBody>
      </p:sp>
      <p:pic>
        <p:nvPicPr>
          <p:cNvPr id="4" name="Picture 3">
            <a:extLst>
              <a:ext uri="{FF2B5EF4-FFF2-40B4-BE49-F238E27FC236}">
                <a16:creationId xmlns:a16="http://schemas.microsoft.com/office/drawing/2014/main" id="{708050D2-747A-B9FB-C355-DFF1EC9AC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4400" y="2908300"/>
            <a:ext cx="5283200" cy="3644900"/>
          </a:xfrm>
          <a:prstGeom prst="rect">
            <a:avLst/>
          </a:prstGeom>
        </p:spPr>
      </p:pic>
      <p:sp>
        <p:nvSpPr>
          <p:cNvPr id="6" name="TextBox 5">
            <a:extLst>
              <a:ext uri="{FF2B5EF4-FFF2-40B4-BE49-F238E27FC236}">
                <a16:creationId xmlns:a16="http://schemas.microsoft.com/office/drawing/2014/main" id="{FAB18895-3121-3604-CDF6-CB999A8FE7D6}"/>
              </a:ext>
            </a:extLst>
          </p:cNvPr>
          <p:cNvSpPr txBox="1"/>
          <p:nvPr/>
        </p:nvSpPr>
        <p:spPr>
          <a:xfrm>
            <a:off x="7075712" y="6234547"/>
            <a:ext cx="631373" cy="215444"/>
          </a:xfrm>
          <a:prstGeom prst="rect">
            <a:avLst/>
          </a:prstGeom>
          <a:solidFill>
            <a:schemeClr val="tx1"/>
          </a:solidFill>
        </p:spPr>
        <p:txBody>
          <a:bodyPr wrap="square" lIns="0" rIns="0" rtlCol="0">
            <a:spAutoFit/>
          </a:bodyPr>
          <a:lstStyle/>
          <a:p>
            <a:pPr algn="ctr"/>
            <a:r>
              <a:rPr lang="en-US" sz="800" dirty="0">
                <a:solidFill>
                  <a:schemeClr val="bg1"/>
                </a:solidFill>
              </a:rPr>
              <a:t>RAIS</a:t>
            </a:r>
          </a:p>
        </p:txBody>
      </p:sp>
      <p:cxnSp>
        <p:nvCxnSpPr>
          <p:cNvPr id="23" name="Straight Arrow Connector 22">
            <a:extLst>
              <a:ext uri="{FF2B5EF4-FFF2-40B4-BE49-F238E27FC236}">
                <a16:creationId xmlns:a16="http://schemas.microsoft.com/office/drawing/2014/main" id="{DE789E2E-6C98-D8AF-D3ED-854320B8FF5C}"/>
              </a:ext>
            </a:extLst>
          </p:cNvPr>
          <p:cNvCxnSpPr/>
          <p:nvPr/>
        </p:nvCxnSpPr>
        <p:spPr>
          <a:xfrm>
            <a:off x="2232561" y="3016332"/>
            <a:ext cx="1828800" cy="771897"/>
          </a:xfrm>
          <a:prstGeom prst="straightConnector1">
            <a:avLst/>
          </a:prstGeom>
          <a:ln w="19050" cap="rnd">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3EA8349-7DDA-5A04-6447-316D366F7B32}"/>
              </a:ext>
            </a:extLst>
          </p:cNvPr>
          <p:cNvCxnSpPr/>
          <p:nvPr/>
        </p:nvCxnSpPr>
        <p:spPr>
          <a:xfrm flipH="1">
            <a:off x="7707085" y="2908300"/>
            <a:ext cx="1769424" cy="2103087"/>
          </a:xfrm>
          <a:prstGeom prst="straightConnector1">
            <a:avLst/>
          </a:prstGeom>
          <a:ln w="19050" cap="rnd">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B03AF76F-C10E-CF44-7DDD-3A7640349AA4}"/>
              </a:ext>
            </a:extLst>
          </p:cNvPr>
          <p:cNvSpPr/>
          <p:nvPr/>
        </p:nvSpPr>
        <p:spPr>
          <a:xfrm>
            <a:off x="5531673" y="2648197"/>
            <a:ext cx="275361" cy="1935678"/>
          </a:xfrm>
          <a:custGeom>
            <a:avLst/>
            <a:gdLst>
              <a:gd name="connsiteX0" fmla="*/ 168483 w 275361"/>
              <a:gd name="connsiteY0" fmla="*/ 0 h 1935678"/>
              <a:gd name="connsiteX1" fmla="*/ 2228 w 275361"/>
              <a:gd name="connsiteY1" fmla="*/ 1246909 h 1935678"/>
              <a:gd name="connsiteX2" fmla="*/ 275361 w 275361"/>
              <a:gd name="connsiteY2" fmla="*/ 1935678 h 1935678"/>
              <a:gd name="connsiteX3" fmla="*/ 275361 w 275361"/>
              <a:gd name="connsiteY3" fmla="*/ 1935678 h 1935678"/>
            </a:gdLst>
            <a:ahLst/>
            <a:cxnLst>
              <a:cxn ang="0">
                <a:pos x="connsiteX0" y="connsiteY0"/>
              </a:cxn>
              <a:cxn ang="0">
                <a:pos x="connsiteX1" y="connsiteY1"/>
              </a:cxn>
              <a:cxn ang="0">
                <a:pos x="connsiteX2" y="connsiteY2"/>
              </a:cxn>
              <a:cxn ang="0">
                <a:pos x="connsiteX3" y="connsiteY3"/>
              </a:cxn>
            </a:cxnLst>
            <a:rect l="l" t="t" r="r" b="b"/>
            <a:pathLst>
              <a:path w="275361" h="1935678">
                <a:moveTo>
                  <a:pt x="168483" y="0"/>
                </a:moveTo>
                <a:cubicBezTo>
                  <a:pt x="76449" y="462148"/>
                  <a:pt x="-15585" y="924296"/>
                  <a:pt x="2228" y="1246909"/>
                </a:cubicBezTo>
                <a:cubicBezTo>
                  <a:pt x="20041" y="1569522"/>
                  <a:pt x="275361" y="1935678"/>
                  <a:pt x="275361" y="1935678"/>
                </a:cubicBezTo>
                <a:lnTo>
                  <a:pt x="275361" y="1935678"/>
                </a:lnTo>
              </a:path>
            </a:pathLst>
          </a:custGeom>
          <a:ln w="1905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76239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CCA99-A3A6-3EE4-6A8C-EE23ECBF1D08}"/>
              </a:ext>
            </a:extLst>
          </p:cNvPr>
          <p:cNvSpPr>
            <a:spLocks noGrp="1"/>
          </p:cNvSpPr>
          <p:nvPr>
            <p:ph type="title"/>
          </p:nvPr>
        </p:nvSpPr>
        <p:spPr/>
        <p:txBody>
          <a:bodyPr/>
          <a:lstStyle/>
          <a:p>
            <a:r>
              <a:rPr lang="en-US" dirty="0"/>
              <a:t>Tips for building ML into systems:</a:t>
            </a:r>
          </a:p>
        </p:txBody>
      </p:sp>
      <p:sp>
        <p:nvSpPr>
          <p:cNvPr id="3" name="Content Placeholder 2">
            <a:extLst>
              <a:ext uri="{FF2B5EF4-FFF2-40B4-BE49-F238E27FC236}">
                <a16:creationId xmlns:a16="http://schemas.microsoft.com/office/drawing/2014/main" id="{11B8F58E-75F5-E926-B32B-7AC5EFE61E4D}"/>
              </a:ext>
            </a:extLst>
          </p:cNvPr>
          <p:cNvSpPr>
            <a:spLocks noGrp="1"/>
          </p:cNvSpPr>
          <p:nvPr>
            <p:ph idx="1"/>
          </p:nvPr>
        </p:nvSpPr>
        <p:spPr>
          <a:xfrm>
            <a:off x="304801" y="1485900"/>
            <a:ext cx="11582400" cy="3524042"/>
          </a:xfrm>
        </p:spPr>
        <p:txBody>
          <a:bodyPr/>
          <a:lstStyle/>
          <a:p>
            <a:pPr marL="571500" lvl="1" indent="-342900">
              <a:buFont typeface="Arial" panose="020B0604020202020204" pitchFamily="34" charset="0"/>
              <a:buChar char="•"/>
            </a:pPr>
            <a:r>
              <a:rPr lang="en-US" dirty="0"/>
              <a:t>With ML models, we can’t guarantee output quality on every input</a:t>
            </a:r>
          </a:p>
          <a:p>
            <a:pPr marL="800100" lvl="2" indent="-342900">
              <a:buFont typeface="Arial" panose="020B0604020202020204" pitchFamily="34" charset="0"/>
              <a:buChar char="•"/>
            </a:pPr>
            <a:r>
              <a:rPr lang="en-US" dirty="0"/>
              <a:t>Focus on knowing when the output is bad OVER trying to make the output perfectly accurate</a:t>
            </a:r>
          </a:p>
          <a:p>
            <a:pPr marL="800100" lvl="2" indent="-342900">
              <a:buFont typeface="Arial" panose="020B0604020202020204" pitchFamily="34" charset="0"/>
              <a:buChar char="•"/>
            </a:pPr>
            <a:r>
              <a:rPr lang="en-US" dirty="0"/>
              <a:t>Focus on learning from mistakes over zero shot accuracy. Model quality on new inputs matters much less if we take advantage of query repetition. See </a:t>
            </a:r>
            <a:r>
              <a:rPr lang="en-US" dirty="0" err="1"/>
              <a:t>Redset</a:t>
            </a:r>
            <a:r>
              <a:rPr lang="en-US" dirty="0"/>
              <a:t> [1] for real production workload stats. </a:t>
            </a:r>
          </a:p>
          <a:p>
            <a:pPr marL="800100" lvl="2" indent="-342900">
              <a:buFont typeface="Arial" panose="020B0604020202020204" pitchFamily="34" charset="0"/>
              <a:buChar char="•"/>
            </a:pPr>
            <a:endParaRPr lang="en-US" dirty="0"/>
          </a:p>
          <a:p>
            <a:pPr marL="571500" lvl="1" indent="-342900">
              <a:buFont typeface="Arial" panose="020B0604020202020204" pitchFamily="34" charset="0"/>
              <a:buChar char="•"/>
            </a:pPr>
            <a:r>
              <a:rPr lang="en-US" dirty="0"/>
              <a:t>ML models </a:t>
            </a:r>
            <a:r>
              <a:rPr lang="en-US" i="1" dirty="0"/>
              <a:t>do not work</a:t>
            </a:r>
            <a:r>
              <a:rPr lang="en-US" dirty="0"/>
              <a:t> in isolation. They require well-crafted context, input, and guardrails. Spend your time figuring out how to continuously collect and maintain the right instance-specific information over fine-tuning your global model.</a:t>
            </a:r>
          </a:p>
        </p:txBody>
      </p:sp>
      <p:sp>
        <p:nvSpPr>
          <p:cNvPr id="4" name="TextBox 3">
            <a:extLst>
              <a:ext uri="{FF2B5EF4-FFF2-40B4-BE49-F238E27FC236}">
                <a16:creationId xmlns:a16="http://schemas.microsoft.com/office/drawing/2014/main" id="{BA86B111-E5A6-C980-ABC3-471C5D3D9D13}"/>
              </a:ext>
            </a:extLst>
          </p:cNvPr>
          <p:cNvSpPr txBox="1"/>
          <p:nvPr/>
        </p:nvSpPr>
        <p:spPr>
          <a:xfrm>
            <a:off x="441960" y="5775961"/>
            <a:ext cx="10652760" cy="646331"/>
          </a:xfrm>
          <a:prstGeom prst="rect">
            <a:avLst/>
          </a:prstGeom>
          <a:noFill/>
        </p:spPr>
        <p:txBody>
          <a:bodyPr wrap="square" lIns="0" rIns="0" rtlCol="0">
            <a:spAutoFit/>
          </a:bodyPr>
          <a:lstStyle/>
          <a:p>
            <a:pPr algn="ctr"/>
            <a:r>
              <a:rPr lang="en-US" dirty="0"/>
              <a:t>[1] A. van </a:t>
            </a:r>
            <a:r>
              <a:rPr lang="en-US" dirty="0" err="1"/>
              <a:t>Renen</a:t>
            </a:r>
            <a:r>
              <a:rPr lang="en-US" dirty="0"/>
              <a:t>, et al. “</a:t>
            </a:r>
            <a:r>
              <a:rPr lang="en-US" b="0" i="0" dirty="0">
                <a:effectLst/>
              </a:rPr>
              <a:t>Why TPC is not enough: An analysis of the Amazon Redshift fleet”</a:t>
            </a:r>
          </a:p>
          <a:p>
            <a:pPr algn="ctr"/>
            <a:endParaRPr lang="en-US" dirty="0"/>
          </a:p>
        </p:txBody>
      </p:sp>
    </p:spTree>
    <p:extLst>
      <p:ext uri="{BB962C8B-B14F-4D97-AF65-F5344CB8AC3E}">
        <p14:creationId xmlns:p14="http://schemas.microsoft.com/office/powerpoint/2010/main" val="31139321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94762-80CD-D76F-79B4-B72202263261}"/>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7E2DBE19-9CC5-63B0-0D1F-B48CD38C28E6}"/>
              </a:ext>
            </a:extLst>
          </p:cNvPr>
          <p:cNvSpPr>
            <a:spLocks noGrp="1"/>
          </p:cNvSpPr>
          <p:nvPr>
            <p:ph idx="1"/>
          </p:nvPr>
        </p:nvSpPr>
        <p:spPr>
          <a:xfrm>
            <a:off x="426721" y="1556699"/>
            <a:ext cx="11582400" cy="867930"/>
          </a:xfrm>
        </p:spPr>
        <p:txBody>
          <a:bodyPr/>
          <a:lstStyle/>
          <a:p>
            <a:r>
              <a:rPr lang="en-US" dirty="0"/>
              <a:t>Please reach out to me if you have questions, are looking for job opportunities (we’re hiring!), or just want to connect!</a:t>
            </a:r>
          </a:p>
        </p:txBody>
      </p:sp>
      <p:pic>
        <p:nvPicPr>
          <p:cNvPr id="5" name="Graphic 4" descr="Envelope with solid fill">
            <a:extLst>
              <a:ext uri="{FF2B5EF4-FFF2-40B4-BE49-F238E27FC236}">
                <a16:creationId xmlns:a16="http://schemas.microsoft.com/office/drawing/2014/main" id="{FE774D4C-CFB9-45D6-1880-82BA439113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9640" y="3992880"/>
            <a:ext cx="914400" cy="914400"/>
          </a:xfrm>
          <a:prstGeom prst="rect">
            <a:avLst/>
          </a:prstGeom>
        </p:spPr>
      </p:pic>
      <p:sp>
        <p:nvSpPr>
          <p:cNvPr id="7" name="TextBox 6">
            <a:extLst>
              <a:ext uri="{FF2B5EF4-FFF2-40B4-BE49-F238E27FC236}">
                <a16:creationId xmlns:a16="http://schemas.microsoft.com/office/drawing/2014/main" id="{14FB87D7-8DD7-0304-6D5B-F14B0ADA2BF1}"/>
              </a:ext>
            </a:extLst>
          </p:cNvPr>
          <p:cNvSpPr txBox="1"/>
          <p:nvPr/>
        </p:nvSpPr>
        <p:spPr>
          <a:xfrm>
            <a:off x="1920240" y="4204454"/>
            <a:ext cx="3474720" cy="461665"/>
          </a:xfrm>
          <a:prstGeom prst="rect">
            <a:avLst/>
          </a:prstGeom>
          <a:noFill/>
        </p:spPr>
        <p:txBody>
          <a:bodyPr wrap="square" lIns="0" rIns="0" rtlCol="0">
            <a:spAutoFit/>
          </a:bodyPr>
          <a:lstStyle/>
          <a:p>
            <a:pPr algn="ctr"/>
            <a:r>
              <a:rPr lang="en-US" sz="2400" dirty="0" err="1"/>
              <a:t>vrnathan@amazon.com</a:t>
            </a:r>
            <a:endParaRPr lang="en-US" sz="2400" dirty="0"/>
          </a:p>
        </p:txBody>
      </p:sp>
      <p:pic>
        <p:nvPicPr>
          <p:cNvPr id="11" name="Picture 10">
            <a:extLst>
              <a:ext uri="{FF2B5EF4-FFF2-40B4-BE49-F238E27FC236}">
                <a16:creationId xmlns:a16="http://schemas.microsoft.com/office/drawing/2014/main" id="{DB7E9B02-41AA-5A42-27C4-B764A270E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117" y="5061698"/>
            <a:ext cx="856923" cy="727257"/>
          </a:xfrm>
          <a:prstGeom prst="rect">
            <a:avLst/>
          </a:prstGeom>
          <a:noFill/>
        </p:spPr>
      </p:pic>
      <p:sp>
        <p:nvSpPr>
          <p:cNvPr id="12" name="TextBox 11">
            <a:extLst>
              <a:ext uri="{FF2B5EF4-FFF2-40B4-BE49-F238E27FC236}">
                <a16:creationId xmlns:a16="http://schemas.microsoft.com/office/drawing/2014/main" id="{476AFA42-73EC-3A1F-5E44-EA8A0EAAC542}"/>
              </a:ext>
            </a:extLst>
          </p:cNvPr>
          <p:cNvSpPr txBox="1"/>
          <p:nvPr/>
        </p:nvSpPr>
        <p:spPr>
          <a:xfrm>
            <a:off x="1969571" y="5194493"/>
            <a:ext cx="5326778" cy="461665"/>
          </a:xfrm>
          <a:prstGeom prst="rect">
            <a:avLst/>
          </a:prstGeom>
          <a:noFill/>
        </p:spPr>
        <p:txBody>
          <a:bodyPr wrap="none" lIns="0" rIns="0" rtlCol="0">
            <a:spAutoFit/>
          </a:bodyPr>
          <a:lstStyle/>
          <a:p>
            <a:pPr algn="ctr"/>
            <a:r>
              <a:rPr lang="en-US" sz="2400" dirty="0" err="1"/>
              <a:t>www.linkedin.com</a:t>
            </a:r>
            <a:r>
              <a:rPr lang="en-US" sz="2400" dirty="0"/>
              <a:t>/in/</a:t>
            </a:r>
            <a:r>
              <a:rPr lang="en-US" sz="2400" dirty="0" err="1"/>
              <a:t>vikram-nathan</a:t>
            </a:r>
            <a:r>
              <a:rPr lang="en-US" sz="2400" dirty="0"/>
              <a:t>/</a:t>
            </a:r>
          </a:p>
        </p:txBody>
      </p:sp>
      <p:sp>
        <p:nvSpPr>
          <p:cNvPr id="14" name="TextBox 13">
            <a:extLst>
              <a:ext uri="{FF2B5EF4-FFF2-40B4-BE49-F238E27FC236}">
                <a16:creationId xmlns:a16="http://schemas.microsoft.com/office/drawing/2014/main" id="{AD9D3C69-ACEE-1DCC-8AF4-595E225797F4}"/>
              </a:ext>
            </a:extLst>
          </p:cNvPr>
          <p:cNvSpPr txBox="1"/>
          <p:nvPr/>
        </p:nvSpPr>
        <p:spPr>
          <a:xfrm>
            <a:off x="1939091" y="3228201"/>
            <a:ext cx="8839200" cy="461665"/>
          </a:xfrm>
          <a:prstGeom prst="rect">
            <a:avLst/>
          </a:prstGeom>
          <a:noFill/>
        </p:spPr>
        <p:txBody>
          <a:bodyPr wrap="square">
            <a:spAutoFit/>
          </a:bodyPr>
          <a:lstStyle/>
          <a:p>
            <a:r>
              <a:rPr lang="en-US" sz="2400" dirty="0" err="1"/>
              <a:t>www.amazon.science</a:t>
            </a:r>
            <a:r>
              <a:rPr lang="en-US" sz="2400" dirty="0"/>
              <a:t>/research-areas/cloud-and-systems</a:t>
            </a:r>
          </a:p>
        </p:txBody>
      </p:sp>
      <p:pic>
        <p:nvPicPr>
          <p:cNvPr id="16" name="Picture 15">
            <a:extLst>
              <a:ext uri="{FF2B5EF4-FFF2-40B4-BE49-F238E27FC236}">
                <a16:creationId xmlns:a16="http://schemas.microsoft.com/office/drawing/2014/main" id="{9E971B45-1BB8-584A-5E06-E8112CC49C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65" y="3253643"/>
            <a:ext cx="950175" cy="633450"/>
          </a:xfrm>
          <a:prstGeom prst="rect">
            <a:avLst/>
          </a:prstGeom>
          <a:solidFill>
            <a:schemeClr val="bg2">
              <a:lumMod val="10000"/>
              <a:lumOff val="90000"/>
            </a:schemeClr>
          </a:solidFill>
        </p:spPr>
      </p:pic>
    </p:spTree>
    <p:extLst>
      <p:ext uri="{BB962C8B-B14F-4D97-AF65-F5344CB8AC3E}">
        <p14:creationId xmlns:p14="http://schemas.microsoft.com/office/powerpoint/2010/main" val="244506391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3159F-62B8-B8EE-5A57-BF0B32CF192A}"/>
              </a:ext>
            </a:extLst>
          </p:cNvPr>
          <p:cNvSpPr>
            <a:spLocks noGrp="1"/>
          </p:cNvSpPr>
          <p:nvPr>
            <p:ph type="title"/>
          </p:nvPr>
        </p:nvSpPr>
        <p:spPr/>
        <p:txBody>
          <a:bodyPr/>
          <a:lstStyle/>
          <a:p>
            <a:r>
              <a:rPr lang="en-US" dirty="0"/>
              <a:t>Recurring Themes</a:t>
            </a:r>
          </a:p>
        </p:txBody>
      </p:sp>
      <p:sp>
        <p:nvSpPr>
          <p:cNvPr id="3" name="Content Placeholder 2">
            <a:extLst>
              <a:ext uri="{FF2B5EF4-FFF2-40B4-BE49-F238E27FC236}">
                <a16:creationId xmlns:a16="http://schemas.microsoft.com/office/drawing/2014/main" id="{96D7D8FB-E3DF-5903-8971-E2FEE822027B}"/>
              </a:ext>
            </a:extLst>
          </p:cNvPr>
          <p:cNvSpPr>
            <a:spLocks noGrp="1"/>
          </p:cNvSpPr>
          <p:nvPr>
            <p:ph idx="1"/>
          </p:nvPr>
        </p:nvSpPr>
        <p:spPr>
          <a:xfrm>
            <a:off x="304800" y="1507165"/>
            <a:ext cx="11582400" cy="4505849"/>
          </a:xfrm>
        </p:spPr>
        <p:txBody>
          <a:bodyPr/>
          <a:lstStyle/>
          <a:p>
            <a:r>
              <a:rPr lang="en-US" dirty="0"/>
              <a:t>ML is the future of “ease-of-use” for database systems</a:t>
            </a:r>
          </a:p>
          <a:p>
            <a:endParaRPr lang="en-US" dirty="0"/>
          </a:p>
          <a:p>
            <a:r>
              <a:rPr lang="en-US" dirty="0"/>
              <a:t>…</a:t>
            </a:r>
            <a:r>
              <a:rPr lang="en-US" b="1" dirty="0"/>
              <a:t>BUT</a:t>
            </a:r>
          </a:p>
          <a:p>
            <a:endParaRPr lang="en-US" dirty="0"/>
          </a:p>
          <a:p>
            <a:r>
              <a:rPr lang="en-US" dirty="0"/>
              <a:t>ML in systems is mostly </a:t>
            </a:r>
            <a:r>
              <a:rPr lang="en-US" i="1" dirty="0"/>
              <a:t>NOT</a:t>
            </a:r>
            <a:r>
              <a:rPr lang="en-US" dirty="0"/>
              <a:t> about the model you use. Most of the effort is spent:</a:t>
            </a:r>
          </a:p>
          <a:p>
            <a:pPr marL="457200" indent="-457200">
              <a:buFont typeface="Arial" panose="020B0604020202020204" pitchFamily="34" charset="0"/>
              <a:buChar char="•"/>
            </a:pPr>
            <a:r>
              <a:rPr lang="en-US" dirty="0"/>
              <a:t>Curating instance-specific information to feed into the model. General purpose (OOB) solutions </a:t>
            </a:r>
            <a:r>
              <a:rPr lang="en-US" i="1" dirty="0"/>
              <a:t>do not work!</a:t>
            </a:r>
            <a:endParaRPr lang="en-US" dirty="0"/>
          </a:p>
          <a:p>
            <a:pPr marL="457200" indent="-457200">
              <a:buFont typeface="Arial" panose="020B0604020202020204" pitchFamily="34" charset="0"/>
              <a:buChar char="•"/>
            </a:pPr>
            <a:r>
              <a:rPr lang="en-US" dirty="0"/>
              <a:t>Inaccurate outputs require extensive </a:t>
            </a:r>
            <a:r>
              <a:rPr lang="en-US" dirty="0" err="1"/>
              <a:t>guardrailing</a:t>
            </a:r>
            <a:endParaRPr lang="en-US" dirty="0"/>
          </a:p>
        </p:txBody>
      </p:sp>
    </p:spTree>
    <p:extLst>
      <p:ext uri="{BB962C8B-B14F-4D97-AF65-F5344CB8AC3E}">
        <p14:creationId xmlns:p14="http://schemas.microsoft.com/office/powerpoint/2010/main" val="191608477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392A-991D-3DC2-0AE2-567A59BB26AA}"/>
              </a:ext>
            </a:extLst>
          </p:cNvPr>
          <p:cNvSpPr>
            <a:spLocks noGrp="1"/>
          </p:cNvSpPr>
          <p:nvPr>
            <p:ph type="title"/>
          </p:nvPr>
        </p:nvSpPr>
        <p:spPr/>
        <p:txBody>
          <a:bodyPr/>
          <a:lstStyle/>
          <a:p>
            <a:r>
              <a:rPr lang="en-US" dirty="0"/>
              <a:t>User Interfaces:  NL2SQL</a:t>
            </a:r>
          </a:p>
        </p:txBody>
      </p:sp>
      <p:sp>
        <p:nvSpPr>
          <p:cNvPr id="3" name="TextBox 2">
            <a:extLst>
              <a:ext uri="{FF2B5EF4-FFF2-40B4-BE49-F238E27FC236}">
                <a16:creationId xmlns:a16="http://schemas.microsoft.com/office/drawing/2014/main" id="{77A00A37-E81C-B4F7-B4B3-1B49EE49CB6A}"/>
              </a:ext>
            </a:extLst>
          </p:cNvPr>
          <p:cNvSpPr txBox="1"/>
          <p:nvPr/>
        </p:nvSpPr>
        <p:spPr>
          <a:xfrm>
            <a:off x="749808" y="1335024"/>
            <a:ext cx="10607040" cy="369332"/>
          </a:xfrm>
          <a:prstGeom prst="rect">
            <a:avLst/>
          </a:prstGeom>
          <a:noFill/>
        </p:spPr>
        <p:txBody>
          <a:bodyPr wrap="square" lIns="0" rIns="0" rtlCol="0">
            <a:spAutoFit/>
          </a:bodyPr>
          <a:lstStyle/>
          <a:p>
            <a:pPr algn="ctr"/>
            <a:r>
              <a:rPr lang="en-US" dirty="0"/>
              <a:t>- </a:t>
            </a:r>
          </a:p>
        </p:txBody>
      </p:sp>
      <p:pic>
        <p:nvPicPr>
          <p:cNvPr id="5" name="Picture 2">
            <a:extLst>
              <a:ext uri="{FF2B5EF4-FFF2-40B4-BE49-F238E27FC236}">
                <a16:creationId xmlns:a16="http://schemas.microsoft.com/office/drawing/2014/main" id="{DB623F12-FFE4-8CB7-A3FC-9539AC47A6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6768" y="942975"/>
            <a:ext cx="8649296" cy="5816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11774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392A-991D-3DC2-0AE2-567A59BB26AA}"/>
              </a:ext>
            </a:extLst>
          </p:cNvPr>
          <p:cNvSpPr>
            <a:spLocks noGrp="1"/>
          </p:cNvSpPr>
          <p:nvPr>
            <p:ph type="title"/>
          </p:nvPr>
        </p:nvSpPr>
        <p:spPr>
          <a:xfrm>
            <a:off x="304800" y="216919"/>
            <a:ext cx="11582400" cy="638175"/>
          </a:xfrm>
        </p:spPr>
        <p:txBody>
          <a:bodyPr/>
          <a:lstStyle/>
          <a:p>
            <a:r>
              <a:rPr lang="en-US" dirty="0"/>
              <a:t>User Interfaces:  NL2SQL</a:t>
            </a:r>
          </a:p>
        </p:txBody>
      </p:sp>
      <p:sp>
        <p:nvSpPr>
          <p:cNvPr id="32" name="Rounded Rectangle 31">
            <a:extLst>
              <a:ext uri="{FF2B5EF4-FFF2-40B4-BE49-F238E27FC236}">
                <a16:creationId xmlns:a16="http://schemas.microsoft.com/office/drawing/2014/main" id="{9BE08726-2F52-687A-3874-D7BC6A7C7025}"/>
              </a:ext>
            </a:extLst>
          </p:cNvPr>
          <p:cNvSpPr/>
          <p:nvPr/>
        </p:nvSpPr>
        <p:spPr>
          <a:xfrm>
            <a:off x="3432780" y="4514652"/>
            <a:ext cx="3886060" cy="164623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a:ea typeface="+mn-ea"/>
              <a:cs typeface="+mn-cs"/>
            </a:endParaRPr>
          </a:p>
        </p:txBody>
      </p:sp>
      <p:sp>
        <p:nvSpPr>
          <p:cNvPr id="33" name="Google Shape;529;p53">
            <a:extLst>
              <a:ext uri="{FF2B5EF4-FFF2-40B4-BE49-F238E27FC236}">
                <a16:creationId xmlns:a16="http://schemas.microsoft.com/office/drawing/2014/main" id="{DB5ACD06-AADE-50A2-1645-839C25F7C59B}"/>
              </a:ext>
            </a:extLst>
          </p:cNvPr>
          <p:cNvSpPr txBox="1"/>
          <p:nvPr/>
        </p:nvSpPr>
        <p:spPr>
          <a:xfrm>
            <a:off x="3666992" y="988980"/>
            <a:ext cx="3300517" cy="3385502"/>
          </a:xfrm>
          <a:prstGeom prst="rect">
            <a:avLst/>
          </a:prstGeom>
          <a:solidFill>
            <a:schemeClr val="accent1">
              <a:lumMod val="20000"/>
              <a:lumOff val="80000"/>
            </a:schemeClr>
          </a:solid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Amazon Ember Display"/>
                <a:ea typeface="+mn-ea"/>
                <a:cs typeface="+mn-cs"/>
              </a:rPr>
              <a:t>Assume the following tables: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mazon Ember Display"/>
                <a:ea typeface="+mn-ea"/>
                <a:cs typeface="+mn-cs"/>
              </a:rPr>
              <a:t>Schools(id, County, </a:t>
            </a:r>
            <a:r>
              <a:rPr kumimoji="0" lang="en-US" sz="1100" b="0" i="0" u="none" strike="noStrike" kern="1200" cap="none" spc="0" normalizeH="0" baseline="0" noProof="0" dirty="0" err="1">
                <a:ln>
                  <a:noFill/>
                </a:ln>
                <a:solidFill>
                  <a:schemeClr val="bg1"/>
                </a:solidFill>
                <a:effectLst/>
                <a:uLnTx/>
                <a:uFillTx/>
                <a:latin typeface="Amazon Ember Display"/>
                <a:ea typeface="+mn-ea"/>
                <a:cs typeface="+mn-cs"/>
              </a:rPr>
              <a:t>CDSCode</a:t>
            </a:r>
            <a:endParaRPr kumimoji="0" lang="en-US" sz="1100" b="0" i="0" u="none" strike="noStrike" kern="1200" cap="none" spc="0" normalizeH="0" baseline="0" noProof="0" dirty="0">
              <a:ln>
                <a:noFill/>
              </a:ln>
              <a:solidFill>
                <a:schemeClr val="bg1"/>
              </a:solidFill>
              <a:effectLst/>
              <a:uLnTx/>
              <a:uFillTx/>
              <a:latin typeface="Amazon Ember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chemeClr val="bg1"/>
                </a:solidFill>
                <a:effectLst/>
                <a:uLnTx/>
                <a:uFillTx/>
                <a:latin typeface="Amazon Ember Display"/>
                <a:ea typeface="+mn-ea"/>
                <a:cs typeface="+mn-cs"/>
              </a:rPr>
              <a:t>Satscores</a:t>
            </a:r>
            <a:r>
              <a:rPr kumimoji="0" lang="en-US" sz="1100" b="0" i="0" u="none" strike="noStrike" kern="1200" cap="none" spc="0" normalizeH="0" baseline="0" noProof="0" dirty="0">
                <a:ln>
                  <a:noFill/>
                </a:ln>
                <a:solidFill>
                  <a:schemeClr val="bg1"/>
                </a:solidFill>
                <a:effectLst/>
                <a:uLnTx/>
                <a:uFillTx/>
                <a:latin typeface="Amazon Ember Display"/>
                <a:ea typeface="+mn-ea"/>
                <a:cs typeface="+mn-cs"/>
              </a:rPr>
              <a:t>(</a:t>
            </a:r>
            <a:r>
              <a:rPr kumimoji="0" lang="en-US" sz="1100" b="0" i="0" u="none" strike="noStrike" kern="1200" cap="none" spc="0" normalizeH="0" baseline="0" noProof="0" dirty="0" err="1">
                <a:ln>
                  <a:noFill/>
                </a:ln>
                <a:solidFill>
                  <a:schemeClr val="bg1"/>
                </a:solidFill>
                <a:effectLst/>
                <a:uLnTx/>
                <a:uFillTx/>
                <a:latin typeface="Amazon Ember Display"/>
                <a:ea typeface="+mn-ea"/>
                <a:cs typeface="+mn-cs"/>
              </a:rPr>
              <a:t>cds</a:t>
            </a:r>
            <a:r>
              <a:rPr kumimoji="0" lang="en-US" sz="1100" b="0" i="0" u="none" strike="noStrike" kern="1200" cap="none" spc="0" normalizeH="0" baseline="0" noProof="0" dirty="0">
                <a:ln>
                  <a:noFill/>
                </a:ln>
                <a:solidFill>
                  <a:schemeClr val="bg1"/>
                </a:solidFill>
                <a:effectLst/>
                <a:uLnTx/>
                <a:uFillTx/>
                <a:latin typeface="Amazon Ember Display"/>
                <a:ea typeface="+mn-ea"/>
                <a:cs typeface="+mn-cs"/>
              </a:rPr>
              <a:t>, </a:t>
            </a:r>
            <a:r>
              <a:rPr kumimoji="0" lang="en-US" sz="1100" b="0" i="0" u="none" strike="noStrike" kern="1200" cap="none" spc="0" normalizeH="0" baseline="0" noProof="0" dirty="0" err="1">
                <a:ln>
                  <a:noFill/>
                </a:ln>
                <a:solidFill>
                  <a:schemeClr val="bg1"/>
                </a:solidFill>
                <a:effectLst/>
                <a:uLnTx/>
                <a:uFillTx/>
                <a:latin typeface="Amazon Ember Display"/>
                <a:ea typeface="+mn-ea"/>
                <a:cs typeface="+mn-cs"/>
              </a:rPr>
              <a:t>NumTstTakr</a:t>
            </a:r>
            <a:r>
              <a:rPr kumimoji="0" lang="en-US" sz="1100" b="0" i="0" u="none" strike="noStrike" kern="1200" cap="none" spc="0" normalizeH="0" baseline="0" noProof="0" dirty="0">
                <a:ln>
                  <a:noFill/>
                </a:ln>
                <a:solidFill>
                  <a:schemeClr val="bg1"/>
                </a:solidFill>
                <a:effectLst/>
                <a:uLnTx/>
                <a:uFillTx/>
                <a:latin typeface="Amazon Ember Display"/>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solidFill>
              <a:effectLst/>
              <a:uLnTx/>
              <a:uFillTx/>
              <a:latin typeface="Amazon Ember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Amazon Ember Display"/>
                <a:ea typeface="+mn-ea"/>
                <a:cs typeface="+mn-cs"/>
              </a:rPr>
              <a:t>Join Path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mazon Ember Display"/>
                <a:ea typeface="+mn-ea"/>
                <a:cs typeface="+mn-cs"/>
              </a:rPr>
              <a:t>schools JOIN </a:t>
            </a:r>
            <a:r>
              <a:rPr kumimoji="0" lang="en-US" sz="1100" b="0" i="0" u="none" strike="noStrike" kern="1200" cap="none" spc="0" normalizeH="0" baseline="0" noProof="0" dirty="0" err="1">
                <a:ln>
                  <a:noFill/>
                </a:ln>
                <a:solidFill>
                  <a:schemeClr val="bg1"/>
                </a:solidFill>
                <a:effectLst/>
                <a:uLnTx/>
                <a:uFillTx/>
                <a:latin typeface="Amazon Ember Display"/>
                <a:ea typeface="+mn-ea"/>
                <a:cs typeface="+mn-cs"/>
              </a:rPr>
              <a:t>satscores</a:t>
            </a:r>
            <a:r>
              <a:rPr kumimoji="0" lang="en-US" sz="1100" b="0" i="0" u="none" strike="noStrike" kern="1200" cap="none" spc="0" normalizeH="0" baseline="0" noProof="0" dirty="0">
                <a:ln>
                  <a:noFill/>
                </a:ln>
                <a:solidFill>
                  <a:schemeClr val="bg1"/>
                </a:solidFill>
                <a:effectLst/>
                <a:uLnTx/>
                <a:uFillTx/>
                <a:latin typeface="Amazon Ember Display"/>
                <a:ea typeface="+mn-ea"/>
                <a:cs typeface="+mn-cs"/>
              </a:rPr>
              <a:t> ON </a:t>
            </a:r>
            <a:r>
              <a:rPr kumimoji="0" lang="en-US" sz="1100" b="0" i="0" u="none" strike="noStrike" kern="1200" cap="none" spc="0" normalizeH="0" baseline="0" noProof="0" dirty="0" err="1">
                <a:ln>
                  <a:noFill/>
                </a:ln>
                <a:solidFill>
                  <a:schemeClr val="bg1"/>
                </a:solidFill>
                <a:effectLst/>
                <a:uLnTx/>
                <a:uFillTx/>
                <a:latin typeface="Amazon Ember Display"/>
                <a:ea typeface="+mn-ea"/>
                <a:cs typeface="+mn-cs"/>
              </a:rPr>
              <a:t>s.CDSCode</a:t>
            </a:r>
            <a:r>
              <a:rPr kumimoji="0" lang="en-US" sz="1100" b="0" i="0" u="none" strike="noStrike" kern="1200" cap="none" spc="0" normalizeH="0" baseline="0" noProof="0" dirty="0">
                <a:ln>
                  <a:noFill/>
                </a:ln>
                <a:solidFill>
                  <a:schemeClr val="bg1"/>
                </a:solidFill>
                <a:effectLst/>
                <a:uLnTx/>
                <a:uFillTx/>
                <a:latin typeface="Amazon Ember Display"/>
                <a:ea typeface="+mn-ea"/>
                <a:cs typeface="+mn-cs"/>
              </a:rPr>
              <a:t>=</a:t>
            </a:r>
            <a:r>
              <a:rPr kumimoji="0" lang="en-US" sz="1100" b="0" i="0" u="none" strike="noStrike" kern="1200" cap="none" spc="0" normalizeH="0" baseline="0" noProof="0" dirty="0" err="1">
                <a:ln>
                  <a:noFill/>
                </a:ln>
                <a:solidFill>
                  <a:schemeClr val="bg1"/>
                </a:solidFill>
                <a:effectLst/>
                <a:uLnTx/>
                <a:uFillTx/>
                <a:latin typeface="Amazon Ember Display"/>
                <a:ea typeface="+mn-ea"/>
                <a:cs typeface="+mn-cs"/>
              </a:rPr>
              <a:t>ss.cds</a:t>
            </a:r>
            <a:endParaRPr kumimoji="0" lang="en-US" sz="1100" b="0" i="0" u="none" strike="noStrike" kern="1200" cap="none" spc="0" normalizeH="0" baseline="0" noProof="0" dirty="0">
              <a:ln>
                <a:noFill/>
              </a:ln>
              <a:solidFill>
                <a:schemeClr val="bg1"/>
              </a:solidFill>
              <a:effectLst/>
              <a:uLnTx/>
              <a:uFillTx/>
              <a:latin typeface="Amazon Ember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solidFill>
              <a:effectLst/>
              <a:uLnTx/>
              <a:uFillTx/>
              <a:latin typeface="Amazon Ember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Amazon Ember Display"/>
                <a:ea typeface="+mn-ea"/>
                <a:cs typeface="+mn-cs"/>
              </a:rPr>
              <a:t>Data samples: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mazon Ember Display"/>
                <a:ea typeface="+mn-ea"/>
                <a:cs typeface="+mn-cs"/>
              </a:rPr>
              <a:t>“Alameda, CA” “Middlesex, MA”, ”Essex, 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solidFill>
              <a:effectLst/>
              <a:uLnTx/>
              <a:uFillTx/>
              <a:latin typeface="Amazon Ember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mazon Ember Display"/>
                <a:ea typeface="+mn-ea"/>
                <a:cs typeface="+mn-cs"/>
              </a:rPr>
              <a:t>Don’t talk badly about Google, Microsoft, Amazon.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mazon Ember Display"/>
                <a:ea typeface="+mn-ea"/>
                <a:cs typeface="+mn-cs"/>
              </a:rPr>
              <a:t>Do not create update or delete statements,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solidFill>
              <a:effectLst/>
              <a:uLnTx/>
              <a:uFillTx/>
              <a:latin typeface="Amazon Ember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Amazon Ember Display"/>
                <a:ea typeface="+mn-ea"/>
                <a:cs typeface="+mn-cs"/>
              </a:rPr>
              <a:t>Return SQL and no other comments for:</a:t>
            </a:r>
            <a:br>
              <a:rPr kumimoji="0" lang="en-US" sz="1100" b="0" i="0" u="none" strike="noStrike" kern="1200" cap="none" spc="0" normalizeH="0" baseline="0" noProof="0" dirty="0">
                <a:ln>
                  <a:noFill/>
                </a:ln>
                <a:solidFill>
                  <a:schemeClr val="bg1"/>
                </a:solidFill>
                <a:effectLst/>
                <a:uLnTx/>
                <a:uFillTx/>
                <a:latin typeface="Amazon Ember Display"/>
                <a:ea typeface="+mn-ea"/>
                <a:cs typeface="+mn-cs"/>
              </a:rPr>
            </a:br>
            <a:r>
              <a:rPr kumimoji="0" lang="en-US" sz="1100" b="0" i="0" u="none" strike="noStrike" kern="1200" cap="none" spc="0" normalizeH="0" baseline="0" noProof="0" dirty="0">
                <a:ln>
                  <a:noFill/>
                </a:ln>
                <a:solidFill>
                  <a:schemeClr val="bg1"/>
                </a:solidFill>
                <a:effectLst/>
                <a:uLnTx/>
                <a:uFillTx/>
                <a:latin typeface="Amazon Ember Display"/>
                <a:ea typeface="+mn-ea"/>
                <a:cs typeface="+mn-cs"/>
              </a:rPr>
              <a:t>Count the number of schools</a:t>
            </a:r>
            <a:br>
              <a:rPr kumimoji="0" lang="en-US" sz="1100" b="0" i="0" u="none" strike="noStrike" kern="1200" cap="none" spc="0" normalizeH="0" baseline="0" noProof="0" dirty="0">
                <a:ln>
                  <a:noFill/>
                </a:ln>
                <a:solidFill>
                  <a:schemeClr val="bg1"/>
                </a:solidFill>
                <a:effectLst/>
                <a:uLnTx/>
                <a:uFillTx/>
                <a:latin typeface="Amazon Ember Display"/>
                <a:ea typeface="+mn-ea"/>
                <a:cs typeface="+mn-cs"/>
              </a:rPr>
            </a:br>
            <a:r>
              <a:rPr kumimoji="0" lang="en-US" sz="1100" b="0" i="0" u="none" strike="noStrike" kern="1200" cap="none" spc="0" normalizeH="0" baseline="0" noProof="0" dirty="0">
                <a:ln>
                  <a:noFill/>
                </a:ln>
                <a:solidFill>
                  <a:schemeClr val="bg1"/>
                </a:solidFill>
                <a:effectLst/>
                <a:uLnTx/>
                <a:uFillTx/>
                <a:latin typeface="Amazon Ember Display"/>
                <a:ea typeface="+mn-ea"/>
                <a:cs typeface="+mn-cs"/>
              </a:rPr>
              <a:t>in Alameda County that</a:t>
            </a:r>
            <a:br>
              <a:rPr kumimoji="0" lang="en-US" sz="1100" b="0" i="0" u="none" strike="noStrike" kern="1200" cap="none" spc="0" normalizeH="0" baseline="0" noProof="0" dirty="0">
                <a:ln>
                  <a:noFill/>
                </a:ln>
                <a:solidFill>
                  <a:schemeClr val="bg1"/>
                </a:solidFill>
                <a:effectLst/>
                <a:uLnTx/>
                <a:uFillTx/>
                <a:latin typeface="Amazon Ember Display"/>
                <a:ea typeface="+mn-ea"/>
                <a:cs typeface="+mn-cs"/>
              </a:rPr>
            </a:br>
            <a:r>
              <a:rPr kumimoji="0" lang="en-US" sz="1100" b="0" i="0" u="none" strike="noStrike" kern="1200" cap="none" spc="0" normalizeH="0" baseline="0" noProof="0" dirty="0">
                <a:ln>
                  <a:noFill/>
                </a:ln>
                <a:solidFill>
                  <a:schemeClr val="bg1"/>
                </a:solidFill>
                <a:effectLst/>
                <a:uLnTx/>
                <a:uFillTx/>
                <a:latin typeface="Amazon Ember Display"/>
                <a:ea typeface="+mn-ea"/>
                <a:cs typeface="+mn-cs"/>
              </a:rPr>
              <a:t>have less than 100 test takers</a:t>
            </a:r>
          </a:p>
        </p:txBody>
      </p:sp>
      <p:sp>
        <p:nvSpPr>
          <p:cNvPr id="34" name="Google Shape;535;p53">
            <a:extLst>
              <a:ext uri="{FF2B5EF4-FFF2-40B4-BE49-F238E27FC236}">
                <a16:creationId xmlns:a16="http://schemas.microsoft.com/office/drawing/2014/main" id="{1D9A8C0A-1EBC-2BCA-9D60-73C41884B157}"/>
              </a:ext>
            </a:extLst>
          </p:cNvPr>
          <p:cNvSpPr txBox="1"/>
          <p:nvPr/>
        </p:nvSpPr>
        <p:spPr>
          <a:xfrm>
            <a:off x="9007147" y="1488046"/>
            <a:ext cx="2656118" cy="1354176"/>
          </a:xfrm>
          <a:prstGeom prst="rect">
            <a:avLst/>
          </a:prstGeom>
          <a:solidFill>
            <a:schemeClr val="accent4">
              <a:lumMod val="20000"/>
              <a:lumOff val="80000"/>
            </a:schemeClr>
          </a:solid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SELECT COUNT(*)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FROM schools 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JOIN </a:t>
            </a:r>
            <a:r>
              <a:rPr kumimoji="0" lang="en-US" sz="1200" b="0" i="0" u="none" strike="noStrike" kern="1200" cap="none" spc="0" normalizeH="0" baseline="0" noProof="0" dirty="0" err="1">
                <a:ln>
                  <a:noFill/>
                </a:ln>
                <a:solidFill>
                  <a:schemeClr val="bg1"/>
                </a:solidFill>
                <a:effectLst/>
                <a:uLnTx/>
                <a:uFillTx/>
                <a:latin typeface="Arial"/>
                <a:ea typeface="+mn-ea"/>
                <a:cs typeface="+mn-cs"/>
              </a:rPr>
              <a:t>satscores</a:t>
            </a:r>
            <a:r>
              <a:rPr kumimoji="0" lang="en-US" sz="1200" b="0" i="0" u="none" strike="noStrike" kern="1200" cap="none" spc="0" normalizeH="0" baseline="0" noProof="0" dirty="0">
                <a:ln>
                  <a:noFill/>
                </a:ln>
                <a:solidFill>
                  <a:schemeClr val="bg1"/>
                </a:solidFill>
                <a:effectLst/>
                <a:uLnTx/>
                <a:uFillTx/>
                <a:latin typeface="Arial"/>
                <a:ea typeface="+mn-ea"/>
                <a:cs typeface="+mn-cs"/>
              </a:rPr>
              <a:t> ss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ON </a:t>
            </a:r>
            <a:r>
              <a:rPr kumimoji="0" lang="en-US" sz="1200" b="0" i="0" u="none" strike="noStrike" kern="1200" cap="none" spc="0" normalizeH="0" baseline="0" noProof="0" dirty="0" err="1">
                <a:ln>
                  <a:noFill/>
                </a:ln>
                <a:solidFill>
                  <a:schemeClr val="bg1"/>
                </a:solidFill>
                <a:effectLst/>
                <a:uLnTx/>
                <a:uFillTx/>
                <a:latin typeface="Arial"/>
                <a:ea typeface="+mn-ea"/>
                <a:cs typeface="+mn-cs"/>
              </a:rPr>
              <a:t>s.CDSCode</a:t>
            </a:r>
            <a:r>
              <a:rPr kumimoji="0" lang="en-US" sz="1200" b="0" i="0" u="none" strike="noStrike" kern="1200" cap="none" spc="0" normalizeH="0" baseline="0" noProof="0" dirty="0">
                <a:ln>
                  <a:noFill/>
                </a:ln>
                <a:solidFill>
                  <a:schemeClr val="bg1"/>
                </a:solidFill>
                <a:effectLst/>
                <a:uLnTx/>
                <a:uFillTx/>
                <a:latin typeface="Arial"/>
                <a:ea typeface="+mn-ea"/>
                <a:cs typeface="+mn-cs"/>
              </a:rPr>
              <a:t>=</a:t>
            </a:r>
            <a:r>
              <a:rPr kumimoji="0" lang="en-US" sz="1200" b="0" i="0" u="none" strike="noStrike" kern="1200" cap="none" spc="0" normalizeH="0" baseline="0" noProof="0" dirty="0" err="1">
                <a:ln>
                  <a:noFill/>
                </a:ln>
                <a:solidFill>
                  <a:schemeClr val="bg1"/>
                </a:solidFill>
                <a:effectLst/>
                <a:uLnTx/>
                <a:uFillTx/>
                <a:latin typeface="Arial"/>
                <a:ea typeface="+mn-ea"/>
                <a:cs typeface="+mn-cs"/>
              </a:rPr>
              <a:t>ss.cds</a:t>
            </a:r>
            <a:endParaRPr kumimoji="0" lang="en-US" sz="1200" b="0" i="0" u="none" strike="noStrike" kern="1200" cap="none" spc="0" normalizeH="0" baseline="0" noProof="0" dirty="0">
              <a:ln>
                <a:noFill/>
              </a:ln>
              <a:solidFill>
                <a:schemeClr val="bg1"/>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WHERE </a:t>
            </a:r>
            <a:r>
              <a:rPr kumimoji="0" lang="en-US" sz="1200" b="0" i="0" u="none" strike="noStrike" kern="1200" cap="none" spc="0" normalizeH="0" baseline="0" noProof="0" dirty="0" err="1">
                <a:ln>
                  <a:noFill/>
                </a:ln>
                <a:solidFill>
                  <a:schemeClr val="bg1"/>
                </a:solidFill>
                <a:effectLst/>
                <a:uLnTx/>
                <a:uFillTx/>
                <a:latin typeface="Arial"/>
                <a:ea typeface="+mn-ea"/>
                <a:cs typeface="+mn-cs"/>
              </a:rPr>
              <a:t>s.County</a:t>
            </a:r>
            <a:r>
              <a:rPr kumimoji="0" lang="en-US" sz="1200" b="0" i="0" u="none" strike="noStrike" kern="1200" cap="none" spc="0" normalizeH="0" baseline="0" noProof="0" dirty="0">
                <a:ln>
                  <a:noFill/>
                </a:ln>
                <a:solidFill>
                  <a:schemeClr val="bg1"/>
                </a:solidFill>
                <a:effectLst/>
                <a:uLnTx/>
                <a:uFillTx/>
                <a:latin typeface="Arial"/>
                <a:ea typeface="+mn-ea"/>
                <a:cs typeface="+mn-cs"/>
              </a:rPr>
              <a:t> = 'Alameda, CA’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AND </a:t>
            </a:r>
            <a:r>
              <a:rPr kumimoji="0" lang="en-US" sz="1200" b="0" i="0" u="none" strike="noStrike" kern="1200" cap="none" spc="0" normalizeH="0" baseline="0" noProof="0" dirty="0" err="1">
                <a:ln>
                  <a:noFill/>
                </a:ln>
                <a:solidFill>
                  <a:schemeClr val="bg1"/>
                </a:solidFill>
                <a:effectLst/>
                <a:uLnTx/>
                <a:uFillTx/>
                <a:latin typeface="Arial"/>
                <a:ea typeface="+mn-ea"/>
                <a:cs typeface="+mn-cs"/>
              </a:rPr>
              <a:t>ss.NumTstTakr</a:t>
            </a:r>
            <a:r>
              <a:rPr kumimoji="0" lang="en-US" sz="1200" b="0" i="0" u="none" strike="noStrike" kern="1200" cap="none" spc="0" normalizeH="0" baseline="0" noProof="0" dirty="0">
                <a:ln>
                  <a:noFill/>
                </a:ln>
                <a:solidFill>
                  <a:schemeClr val="bg1"/>
                </a:solidFill>
                <a:effectLst/>
                <a:uLnTx/>
                <a:uFillTx/>
                <a:latin typeface="Arial"/>
                <a:ea typeface="+mn-ea"/>
                <a:cs typeface="+mn-cs"/>
              </a:rPr>
              <a:t> &lt; 100</a:t>
            </a:r>
          </a:p>
        </p:txBody>
      </p:sp>
      <p:sp>
        <p:nvSpPr>
          <p:cNvPr id="35" name="Google Shape;539;p53">
            <a:extLst>
              <a:ext uri="{FF2B5EF4-FFF2-40B4-BE49-F238E27FC236}">
                <a16:creationId xmlns:a16="http://schemas.microsoft.com/office/drawing/2014/main" id="{05A6A91A-2448-92DF-FA6B-C84F21426CE8}"/>
              </a:ext>
            </a:extLst>
          </p:cNvPr>
          <p:cNvSpPr txBox="1"/>
          <p:nvPr/>
        </p:nvSpPr>
        <p:spPr>
          <a:xfrm>
            <a:off x="11429997" y="6096100"/>
            <a:ext cx="762000" cy="762000"/>
          </a:xfrm>
          <a:prstGeom prst="rect">
            <a:avLst/>
          </a:prstGeom>
          <a:noFill/>
          <a:ln>
            <a:noFill/>
          </a:ln>
        </p:spPr>
        <p:txBody>
          <a:bodyPr spcFirstLastPara="1" wrap="square" lIns="121900" tIns="121900" rIns="121900" bIns="121900" anchor="ctr" anchorCtr="0">
            <a:norm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800" b="0" i="0" u="none" strike="noStrike" kern="0" cap="none" spc="0" normalizeH="0" baseline="0" noProof="0">
                <a:ln>
                  <a:noFill/>
                </a:ln>
                <a:effectLst/>
                <a:uLnTx/>
                <a:uFillTx/>
                <a:latin typeface="Inter"/>
                <a:ea typeface="Inter"/>
                <a:cs typeface="Inter"/>
                <a:sym typeface="Inter"/>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5</a:t>
            </a:fld>
            <a:endParaRPr kumimoji="0" sz="800" b="0" i="0" u="none" strike="noStrike" kern="0" cap="none" spc="0" normalizeH="0" baseline="0" noProof="0">
              <a:ln>
                <a:noFill/>
              </a:ln>
              <a:effectLst/>
              <a:uLnTx/>
              <a:uFillTx/>
              <a:latin typeface="Inter"/>
              <a:ea typeface="Inter"/>
              <a:cs typeface="Inter"/>
              <a:sym typeface="Inter"/>
            </a:endParaRPr>
          </a:p>
        </p:txBody>
      </p:sp>
      <p:sp>
        <p:nvSpPr>
          <p:cNvPr id="36" name="TextBox 35">
            <a:extLst>
              <a:ext uri="{FF2B5EF4-FFF2-40B4-BE49-F238E27FC236}">
                <a16:creationId xmlns:a16="http://schemas.microsoft.com/office/drawing/2014/main" id="{DE78CE31-F805-4A2D-E280-C8D3515FEB13}"/>
              </a:ext>
            </a:extLst>
          </p:cNvPr>
          <p:cNvSpPr txBox="1"/>
          <p:nvPr/>
        </p:nvSpPr>
        <p:spPr>
          <a:xfrm>
            <a:off x="2013778" y="950549"/>
            <a:ext cx="1518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a:ea typeface="+mn-ea"/>
                <a:cs typeface="+mn-cs"/>
              </a:rPr>
              <a:t>LLM prompt</a:t>
            </a:r>
          </a:p>
        </p:txBody>
      </p:sp>
      <p:sp>
        <p:nvSpPr>
          <p:cNvPr id="37" name="TextBox 36">
            <a:extLst>
              <a:ext uri="{FF2B5EF4-FFF2-40B4-BE49-F238E27FC236}">
                <a16:creationId xmlns:a16="http://schemas.microsoft.com/office/drawing/2014/main" id="{3123194D-918C-2F6E-703D-0BC862AAA4E9}"/>
              </a:ext>
            </a:extLst>
          </p:cNvPr>
          <p:cNvSpPr txBox="1"/>
          <p:nvPr/>
        </p:nvSpPr>
        <p:spPr>
          <a:xfrm>
            <a:off x="9007147" y="1101257"/>
            <a:ext cx="9412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a:ea typeface="+mn-ea"/>
                <a:cs typeface="+mn-cs"/>
              </a:rPr>
              <a:t>Output</a:t>
            </a:r>
          </a:p>
        </p:txBody>
      </p:sp>
      <p:pic>
        <p:nvPicPr>
          <p:cNvPr id="38" name="Google Shape;555;p55">
            <a:extLst>
              <a:ext uri="{FF2B5EF4-FFF2-40B4-BE49-F238E27FC236}">
                <a16:creationId xmlns:a16="http://schemas.microsoft.com/office/drawing/2014/main" id="{8FCC65F9-535C-6572-FF80-FF29E94D12BC}"/>
              </a:ext>
            </a:extLst>
          </p:cNvPr>
          <p:cNvPicPr preferRelativeResize="0"/>
          <p:nvPr/>
        </p:nvPicPr>
        <p:blipFill>
          <a:blip r:embed="rId3">
            <a:alphaModFix/>
          </a:blip>
          <a:stretch>
            <a:fillRect/>
          </a:stretch>
        </p:blipFill>
        <p:spPr>
          <a:xfrm>
            <a:off x="4791713" y="4962559"/>
            <a:ext cx="997223" cy="825500"/>
          </a:xfrm>
          <a:prstGeom prst="rect">
            <a:avLst/>
          </a:prstGeom>
          <a:noFill/>
          <a:ln>
            <a:noFill/>
          </a:ln>
        </p:spPr>
      </p:pic>
      <p:grpSp>
        <p:nvGrpSpPr>
          <p:cNvPr id="39" name="Google Shape;522;p53">
            <a:extLst>
              <a:ext uri="{FF2B5EF4-FFF2-40B4-BE49-F238E27FC236}">
                <a16:creationId xmlns:a16="http://schemas.microsoft.com/office/drawing/2014/main" id="{6AEEDBA3-7A1A-651F-1F92-6D434B28F976}"/>
              </a:ext>
            </a:extLst>
          </p:cNvPr>
          <p:cNvGrpSpPr/>
          <p:nvPr/>
        </p:nvGrpSpPr>
        <p:grpSpPr>
          <a:xfrm>
            <a:off x="5899382" y="4942392"/>
            <a:ext cx="997223" cy="845667"/>
            <a:chOff x="7723275" y="4052025"/>
            <a:chExt cx="1181100" cy="942975"/>
          </a:xfrm>
        </p:grpSpPr>
        <p:pic>
          <p:nvPicPr>
            <p:cNvPr id="40" name="Google Shape;523;p53">
              <a:extLst>
                <a:ext uri="{FF2B5EF4-FFF2-40B4-BE49-F238E27FC236}">
                  <a16:creationId xmlns:a16="http://schemas.microsoft.com/office/drawing/2014/main" id="{4CAC5051-3E64-D929-3DF0-F46D06E88A5D}"/>
                </a:ext>
              </a:extLst>
            </p:cNvPr>
            <p:cNvPicPr preferRelativeResize="0"/>
            <p:nvPr/>
          </p:nvPicPr>
          <p:blipFill>
            <a:blip r:embed="rId4">
              <a:alphaModFix/>
            </a:blip>
            <a:stretch>
              <a:fillRect/>
            </a:stretch>
          </p:blipFill>
          <p:spPr>
            <a:xfrm>
              <a:off x="7723275" y="4052025"/>
              <a:ext cx="1181100" cy="942975"/>
            </a:xfrm>
            <a:prstGeom prst="rect">
              <a:avLst/>
            </a:prstGeom>
            <a:noFill/>
            <a:ln>
              <a:noFill/>
            </a:ln>
          </p:spPr>
        </p:pic>
        <p:sp>
          <p:nvSpPr>
            <p:cNvPr id="41" name="Google Shape;524;p53">
              <a:extLst>
                <a:ext uri="{FF2B5EF4-FFF2-40B4-BE49-F238E27FC236}">
                  <a16:creationId xmlns:a16="http://schemas.microsoft.com/office/drawing/2014/main" id="{7DF83D60-E66D-CC5A-1877-C6B9013B6C69}"/>
                </a:ext>
              </a:extLst>
            </p:cNvPr>
            <p:cNvSpPr/>
            <p:nvPr/>
          </p:nvSpPr>
          <p:spPr>
            <a:xfrm>
              <a:off x="7934950" y="4331800"/>
              <a:ext cx="156125" cy="104075"/>
            </a:xfrm>
            <a:prstGeom prst="flowChartDecision">
              <a:avLst/>
            </a:prstGeom>
            <a:solidFill>
              <a:srgbClr val="6AA8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effectLst/>
                <a:uLnTx/>
                <a:uFillTx/>
                <a:latin typeface="Arial"/>
                <a:ea typeface="+mn-ea"/>
                <a:cs typeface="Arial"/>
                <a:sym typeface="Arial"/>
              </a:endParaRPr>
            </a:p>
          </p:txBody>
        </p:sp>
        <p:sp>
          <p:nvSpPr>
            <p:cNvPr id="42" name="Google Shape;525;p53">
              <a:extLst>
                <a:ext uri="{FF2B5EF4-FFF2-40B4-BE49-F238E27FC236}">
                  <a16:creationId xmlns:a16="http://schemas.microsoft.com/office/drawing/2014/main" id="{0FA1B722-3325-B4CE-6785-CEB83E3683A5}"/>
                </a:ext>
              </a:extLst>
            </p:cNvPr>
            <p:cNvSpPr/>
            <p:nvPr/>
          </p:nvSpPr>
          <p:spPr>
            <a:xfrm>
              <a:off x="8136038" y="4481700"/>
              <a:ext cx="156125" cy="104075"/>
            </a:xfrm>
            <a:prstGeom prst="flowChartDecision">
              <a:avLst/>
            </a:prstGeom>
            <a:solidFill>
              <a:srgbClr val="6AA8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effectLst/>
                <a:uLnTx/>
                <a:uFillTx/>
                <a:latin typeface="Arial"/>
                <a:ea typeface="+mn-ea"/>
                <a:cs typeface="Arial"/>
                <a:sym typeface="Arial"/>
              </a:endParaRPr>
            </a:p>
          </p:txBody>
        </p:sp>
        <p:sp>
          <p:nvSpPr>
            <p:cNvPr id="43" name="Google Shape;526;p53">
              <a:extLst>
                <a:ext uri="{FF2B5EF4-FFF2-40B4-BE49-F238E27FC236}">
                  <a16:creationId xmlns:a16="http://schemas.microsoft.com/office/drawing/2014/main" id="{31CA27FF-6BDC-FE76-6EEB-AC6D4DB60593}"/>
                </a:ext>
              </a:extLst>
            </p:cNvPr>
            <p:cNvSpPr/>
            <p:nvPr/>
          </p:nvSpPr>
          <p:spPr>
            <a:xfrm>
              <a:off x="8440838" y="4365438"/>
              <a:ext cx="156125" cy="104075"/>
            </a:xfrm>
            <a:prstGeom prst="flowChartDecision">
              <a:avLst/>
            </a:prstGeom>
            <a:solidFill>
              <a:srgbClr val="6AA8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effectLst/>
                <a:uLnTx/>
                <a:uFillTx/>
                <a:latin typeface="Arial"/>
                <a:ea typeface="+mn-ea"/>
                <a:cs typeface="Arial"/>
                <a:sym typeface="Arial"/>
              </a:endParaRPr>
            </a:p>
          </p:txBody>
        </p:sp>
        <p:sp>
          <p:nvSpPr>
            <p:cNvPr id="44" name="Google Shape;527;p53">
              <a:extLst>
                <a:ext uri="{FF2B5EF4-FFF2-40B4-BE49-F238E27FC236}">
                  <a16:creationId xmlns:a16="http://schemas.microsoft.com/office/drawing/2014/main" id="{7156524A-FAE4-002A-604C-CE3B5BDE811F}"/>
                </a:ext>
              </a:extLst>
            </p:cNvPr>
            <p:cNvSpPr/>
            <p:nvPr/>
          </p:nvSpPr>
          <p:spPr>
            <a:xfrm>
              <a:off x="8440838" y="4764675"/>
              <a:ext cx="156125" cy="104075"/>
            </a:xfrm>
            <a:prstGeom prst="flowChartDecision">
              <a:avLst/>
            </a:prstGeom>
            <a:solidFill>
              <a:srgbClr val="6AA8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effectLst/>
                <a:uLnTx/>
                <a:uFillTx/>
                <a:latin typeface="Arial"/>
                <a:ea typeface="+mn-ea"/>
                <a:cs typeface="Arial"/>
                <a:sym typeface="Arial"/>
              </a:endParaRPr>
            </a:p>
          </p:txBody>
        </p:sp>
        <p:sp>
          <p:nvSpPr>
            <p:cNvPr id="45" name="Google Shape;528;p53">
              <a:extLst>
                <a:ext uri="{FF2B5EF4-FFF2-40B4-BE49-F238E27FC236}">
                  <a16:creationId xmlns:a16="http://schemas.microsoft.com/office/drawing/2014/main" id="{0921FECD-D0C9-D590-FAAF-B21833E473FA}"/>
                </a:ext>
              </a:extLst>
            </p:cNvPr>
            <p:cNvSpPr/>
            <p:nvPr/>
          </p:nvSpPr>
          <p:spPr>
            <a:xfrm>
              <a:off x="8003988" y="4764675"/>
              <a:ext cx="156125" cy="104075"/>
            </a:xfrm>
            <a:prstGeom prst="flowChartDecision">
              <a:avLst/>
            </a:prstGeom>
            <a:solidFill>
              <a:srgbClr val="6AA8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effectLst/>
                <a:uLnTx/>
                <a:uFillTx/>
                <a:latin typeface="Arial"/>
                <a:ea typeface="+mn-ea"/>
                <a:cs typeface="Arial"/>
                <a:sym typeface="Arial"/>
              </a:endParaRPr>
            </a:p>
          </p:txBody>
        </p:sp>
      </p:grpSp>
      <p:grpSp>
        <p:nvGrpSpPr>
          <p:cNvPr id="46" name="Google Shape;515;p53">
            <a:extLst>
              <a:ext uri="{FF2B5EF4-FFF2-40B4-BE49-F238E27FC236}">
                <a16:creationId xmlns:a16="http://schemas.microsoft.com/office/drawing/2014/main" id="{385CB537-43CC-E750-8457-556EF50E6099}"/>
              </a:ext>
            </a:extLst>
          </p:cNvPr>
          <p:cNvGrpSpPr/>
          <p:nvPr/>
        </p:nvGrpSpPr>
        <p:grpSpPr>
          <a:xfrm>
            <a:off x="3647307" y="4962559"/>
            <a:ext cx="1033960" cy="825500"/>
            <a:chOff x="7723275" y="1002813"/>
            <a:chExt cx="1181100" cy="942975"/>
          </a:xfrm>
        </p:grpSpPr>
        <p:pic>
          <p:nvPicPr>
            <p:cNvPr id="47" name="Google Shape;516;p53">
              <a:extLst>
                <a:ext uri="{FF2B5EF4-FFF2-40B4-BE49-F238E27FC236}">
                  <a16:creationId xmlns:a16="http://schemas.microsoft.com/office/drawing/2014/main" id="{D52186DA-658E-7B81-96B7-E00D8C7EBDFC}"/>
                </a:ext>
              </a:extLst>
            </p:cNvPr>
            <p:cNvPicPr preferRelativeResize="0"/>
            <p:nvPr/>
          </p:nvPicPr>
          <p:blipFill>
            <a:blip r:embed="rId4">
              <a:alphaModFix/>
            </a:blip>
            <a:stretch>
              <a:fillRect/>
            </a:stretch>
          </p:blipFill>
          <p:spPr>
            <a:xfrm>
              <a:off x="7723275" y="1002813"/>
              <a:ext cx="1181100" cy="942975"/>
            </a:xfrm>
            <a:prstGeom prst="rect">
              <a:avLst/>
            </a:prstGeom>
            <a:noFill/>
            <a:ln>
              <a:noFill/>
            </a:ln>
          </p:spPr>
        </p:pic>
        <p:sp>
          <p:nvSpPr>
            <p:cNvPr id="48" name="Google Shape;517;p53">
              <a:extLst>
                <a:ext uri="{FF2B5EF4-FFF2-40B4-BE49-F238E27FC236}">
                  <a16:creationId xmlns:a16="http://schemas.microsoft.com/office/drawing/2014/main" id="{72CEC567-EDA8-0693-95B9-457BF7DCBC27}"/>
                </a:ext>
              </a:extLst>
            </p:cNvPr>
            <p:cNvSpPr/>
            <p:nvPr/>
          </p:nvSpPr>
          <p:spPr>
            <a:xfrm>
              <a:off x="8178550" y="1393088"/>
              <a:ext cx="71100" cy="71100"/>
            </a:xfrm>
            <a:prstGeom prst="rect">
              <a:avLst/>
            </a:pr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effectLst/>
                <a:uLnTx/>
                <a:uFillTx/>
                <a:latin typeface="Arial"/>
                <a:ea typeface="+mn-ea"/>
                <a:cs typeface="Arial"/>
                <a:sym typeface="Arial"/>
              </a:endParaRPr>
            </a:p>
          </p:txBody>
        </p:sp>
        <p:sp>
          <p:nvSpPr>
            <p:cNvPr id="49" name="Google Shape;518;p53">
              <a:extLst>
                <a:ext uri="{FF2B5EF4-FFF2-40B4-BE49-F238E27FC236}">
                  <a16:creationId xmlns:a16="http://schemas.microsoft.com/office/drawing/2014/main" id="{DCE14156-7094-180C-0BD0-E3E0ACCCD675}"/>
                </a:ext>
              </a:extLst>
            </p:cNvPr>
            <p:cNvSpPr/>
            <p:nvPr/>
          </p:nvSpPr>
          <p:spPr>
            <a:xfrm>
              <a:off x="8483350" y="1240688"/>
              <a:ext cx="71100" cy="71100"/>
            </a:xfrm>
            <a:prstGeom prst="rect">
              <a:avLst/>
            </a:prstGeom>
            <a:solidFill>
              <a:srgbClr val="3C78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effectLst/>
                <a:uLnTx/>
                <a:uFillTx/>
                <a:latin typeface="Arial"/>
                <a:ea typeface="+mn-ea"/>
                <a:cs typeface="Arial"/>
                <a:sym typeface="Arial"/>
              </a:endParaRPr>
            </a:p>
          </p:txBody>
        </p:sp>
        <p:sp>
          <p:nvSpPr>
            <p:cNvPr id="50" name="Google Shape;519;p53">
              <a:extLst>
                <a:ext uri="{FF2B5EF4-FFF2-40B4-BE49-F238E27FC236}">
                  <a16:creationId xmlns:a16="http://schemas.microsoft.com/office/drawing/2014/main" id="{44F9FE4E-0A68-DD98-1BAE-C7FDDD9399D6}"/>
                </a:ext>
              </a:extLst>
            </p:cNvPr>
            <p:cNvSpPr/>
            <p:nvPr/>
          </p:nvSpPr>
          <p:spPr>
            <a:xfrm>
              <a:off x="7971725" y="1569488"/>
              <a:ext cx="71100" cy="71100"/>
            </a:xfrm>
            <a:prstGeom prst="rect">
              <a:avLst/>
            </a:pr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effectLst/>
                <a:uLnTx/>
                <a:uFillTx/>
                <a:latin typeface="Arial"/>
                <a:ea typeface="+mn-ea"/>
                <a:cs typeface="Arial"/>
                <a:sym typeface="Arial"/>
              </a:endParaRPr>
            </a:p>
          </p:txBody>
        </p:sp>
        <p:sp>
          <p:nvSpPr>
            <p:cNvPr id="51" name="Google Shape;520;p53">
              <a:extLst>
                <a:ext uri="{FF2B5EF4-FFF2-40B4-BE49-F238E27FC236}">
                  <a16:creationId xmlns:a16="http://schemas.microsoft.com/office/drawing/2014/main" id="{C0CEA713-5E8C-CE31-A090-32D31F80AC56}"/>
                </a:ext>
              </a:extLst>
            </p:cNvPr>
            <p:cNvSpPr/>
            <p:nvPr/>
          </p:nvSpPr>
          <p:spPr>
            <a:xfrm>
              <a:off x="8254750" y="1697888"/>
              <a:ext cx="71100" cy="71100"/>
            </a:xfrm>
            <a:prstGeom prst="rect">
              <a:avLst/>
            </a:prstGeom>
            <a:solidFill>
              <a:srgbClr val="3C78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effectLst/>
                <a:uLnTx/>
                <a:uFillTx/>
                <a:latin typeface="Arial"/>
                <a:ea typeface="+mn-ea"/>
                <a:cs typeface="Arial"/>
                <a:sym typeface="Arial"/>
              </a:endParaRPr>
            </a:p>
          </p:txBody>
        </p:sp>
        <p:sp>
          <p:nvSpPr>
            <p:cNvPr id="52" name="Google Shape;520;p53">
              <a:extLst>
                <a:ext uri="{FF2B5EF4-FFF2-40B4-BE49-F238E27FC236}">
                  <a16:creationId xmlns:a16="http://schemas.microsoft.com/office/drawing/2014/main" id="{9E1193D4-5312-524E-492E-8C915C5CD73F}"/>
                </a:ext>
              </a:extLst>
            </p:cNvPr>
            <p:cNvSpPr/>
            <p:nvPr/>
          </p:nvSpPr>
          <p:spPr>
            <a:xfrm>
              <a:off x="8414330" y="1552815"/>
              <a:ext cx="71099" cy="71100"/>
            </a:xfrm>
            <a:prstGeom prst="rect">
              <a:avLst/>
            </a:prstGeom>
            <a:solidFill>
              <a:srgbClr val="3C78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effectLst/>
                <a:uLnTx/>
                <a:uFillTx/>
                <a:latin typeface="Arial"/>
                <a:ea typeface="+mn-ea"/>
                <a:cs typeface="Arial"/>
                <a:sym typeface="Arial"/>
              </a:endParaRPr>
            </a:p>
          </p:txBody>
        </p:sp>
        <p:sp>
          <p:nvSpPr>
            <p:cNvPr id="53" name="Google Shape;520;p53">
              <a:extLst>
                <a:ext uri="{FF2B5EF4-FFF2-40B4-BE49-F238E27FC236}">
                  <a16:creationId xmlns:a16="http://schemas.microsoft.com/office/drawing/2014/main" id="{B3E0819B-9B77-1A51-B29D-8C7E229B7AD5}"/>
                </a:ext>
              </a:extLst>
            </p:cNvPr>
            <p:cNvSpPr/>
            <p:nvPr/>
          </p:nvSpPr>
          <p:spPr>
            <a:xfrm>
              <a:off x="8573910" y="1422249"/>
              <a:ext cx="71099" cy="71100"/>
            </a:xfrm>
            <a:prstGeom prst="rect">
              <a:avLst/>
            </a:prstGeom>
            <a:solidFill>
              <a:srgbClr val="3C78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effectLst/>
                <a:uLnTx/>
                <a:uFillTx/>
                <a:latin typeface="Arial"/>
                <a:ea typeface="+mn-ea"/>
                <a:cs typeface="Arial"/>
                <a:sym typeface="Arial"/>
              </a:endParaRPr>
            </a:p>
          </p:txBody>
        </p:sp>
        <p:sp>
          <p:nvSpPr>
            <p:cNvPr id="54" name="Google Shape;520;p53">
              <a:extLst>
                <a:ext uri="{FF2B5EF4-FFF2-40B4-BE49-F238E27FC236}">
                  <a16:creationId xmlns:a16="http://schemas.microsoft.com/office/drawing/2014/main" id="{420E6139-0765-5D52-64A9-1C0780CF54DB}"/>
                </a:ext>
              </a:extLst>
            </p:cNvPr>
            <p:cNvSpPr/>
            <p:nvPr/>
          </p:nvSpPr>
          <p:spPr>
            <a:xfrm>
              <a:off x="8631939" y="1784932"/>
              <a:ext cx="71099" cy="71100"/>
            </a:xfrm>
            <a:prstGeom prst="rect">
              <a:avLst/>
            </a:prstGeom>
            <a:solidFill>
              <a:srgbClr val="3C78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effectLst/>
                <a:uLnTx/>
                <a:uFillTx/>
                <a:latin typeface="Arial"/>
                <a:ea typeface="+mn-ea"/>
                <a:cs typeface="Arial"/>
                <a:sym typeface="Arial"/>
              </a:endParaRPr>
            </a:p>
          </p:txBody>
        </p:sp>
        <p:sp>
          <p:nvSpPr>
            <p:cNvPr id="55" name="Google Shape;520;p53">
              <a:extLst>
                <a:ext uri="{FF2B5EF4-FFF2-40B4-BE49-F238E27FC236}">
                  <a16:creationId xmlns:a16="http://schemas.microsoft.com/office/drawing/2014/main" id="{AF03494A-8C96-41E0-A3A2-4C66FBA84A85}"/>
                </a:ext>
              </a:extLst>
            </p:cNvPr>
            <p:cNvSpPr/>
            <p:nvPr/>
          </p:nvSpPr>
          <p:spPr>
            <a:xfrm>
              <a:off x="8066155" y="1219151"/>
              <a:ext cx="71099" cy="71100"/>
            </a:xfrm>
            <a:prstGeom prst="rect">
              <a:avLst/>
            </a:pr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effectLst/>
                <a:uLnTx/>
                <a:uFillTx/>
                <a:latin typeface="Arial"/>
                <a:ea typeface="+mn-ea"/>
                <a:cs typeface="Arial"/>
                <a:sym typeface="Arial"/>
              </a:endParaRPr>
            </a:p>
          </p:txBody>
        </p:sp>
        <p:sp>
          <p:nvSpPr>
            <p:cNvPr id="56" name="Google Shape;520;p53">
              <a:extLst>
                <a:ext uri="{FF2B5EF4-FFF2-40B4-BE49-F238E27FC236}">
                  <a16:creationId xmlns:a16="http://schemas.microsoft.com/office/drawing/2014/main" id="{B7F5267B-C078-A527-454B-AA1CBAD8D1B4}"/>
                </a:ext>
              </a:extLst>
            </p:cNvPr>
            <p:cNvSpPr/>
            <p:nvPr/>
          </p:nvSpPr>
          <p:spPr>
            <a:xfrm>
              <a:off x="8283764" y="1291688"/>
              <a:ext cx="71099" cy="71100"/>
            </a:xfrm>
            <a:prstGeom prst="rect">
              <a:avLst/>
            </a:prstGeom>
            <a:solidFill>
              <a:srgbClr val="3C78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effectLst/>
                <a:uLnTx/>
                <a:uFillTx/>
                <a:latin typeface="Arial"/>
                <a:ea typeface="+mn-ea"/>
                <a:cs typeface="Arial"/>
                <a:sym typeface="Arial"/>
              </a:endParaRPr>
            </a:p>
          </p:txBody>
        </p:sp>
      </p:grpSp>
      <p:sp>
        <p:nvSpPr>
          <p:cNvPr id="58" name="TextBox 57">
            <a:extLst>
              <a:ext uri="{FF2B5EF4-FFF2-40B4-BE49-F238E27FC236}">
                <a16:creationId xmlns:a16="http://schemas.microsoft.com/office/drawing/2014/main" id="{60FFCEE6-7F82-925C-8A64-CFA71991D14A}"/>
              </a:ext>
            </a:extLst>
          </p:cNvPr>
          <p:cNvSpPr txBox="1"/>
          <p:nvPr/>
        </p:nvSpPr>
        <p:spPr>
          <a:xfrm>
            <a:off x="10460345" y="4223851"/>
            <a:ext cx="160909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a:ea typeface="+mn-ea"/>
                <a:cs typeface="+mn-cs"/>
              </a:rPr>
              <a:t>Post-Processing</a:t>
            </a:r>
            <a:br>
              <a:rPr kumimoji="0" lang="en-US" sz="1200" b="0" i="0" u="none" strike="noStrike" kern="1200" cap="none" spc="0" normalizeH="0" baseline="0" noProof="0" dirty="0">
                <a:ln>
                  <a:noFill/>
                </a:ln>
                <a:effectLst/>
                <a:uLnTx/>
                <a:uFillTx/>
                <a:latin typeface="Arial"/>
                <a:ea typeface="+mn-ea"/>
                <a:cs typeface="+mn-cs"/>
              </a:rPr>
            </a:br>
            <a:r>
              <a:rPr kumimoji="0" lang="en-US" sz="1100" b="0" i="0" u="none" strike="noStrike" kern="1200" cap="none" spc="0" normalizeH="0" baseline="0" noProof="0" dirty="0">
                <a:ln>
                  <a:noFill/>
                </a:ln>
                <a:effectLst/>
                <a:uLnTx/>
                <a:uFillTx/>
                <a:latin typeface="Arial"/>
                <a:ea typeface="+mn-ea"/>
                <a:cs typeface="+mn-cs"/>
              </a:rPr>
              <a:t>(e.g., check work, update statements, formal verification, etc.)</a:t>
            </a:r>
          </a:p>
        </p:txBody>
      </p:sp>
      <p:sp>
        <p:nvSpPr>
          <p:cNvPr id="59" name="Magnetic Disk 58">
            <a:extLst>
              <a:ext uri="{FF2B5EF4-FFF2-40B4-BE49-F238E27FC236}">
                <a16:creationId xmlns:a16="http://schemas.microsoft.com/office/drawing/2014/main" id="{6716054E-CF67-35C3-D5F8-959D896D0493}"/>
              </a:ext>
            </a:extLst>
          </p:cNvPr>
          <p:cNvSpPr/>
          <p:nvPr/>
        </p:nvSpPr>
        <p:spPr>
          <a:xfrm>
            <a:off x="9366708" y="5569389"/>
            <a:ext cx="1218115" cy="1124410"/>
          </a:xfrm>
          <a:prstGeom prst="flowChartMagneticDisk">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a:ea typeface="+mn-ea"/>
              <a:cs typeface="+mn-cs"/>
            </a:endParaRPr>
          </a:p>
        </p:txBody>
      </p:sp>
      <p:sp>
        <p:nvSpPr>
          <p:cNvPr id="60" name="TextBox 59">
            <a:extLst>
              <a:ext uri="{FF2B5EF4-FFF2-40B4-BE49-F238E27FC236}">
                <a16:creationId xmlns:a16="http://schemas.microsoft.com/office/drawing/2014/main" id="{DA72ADFC-3CB0-4B28-3B10-3AEBDCB5ACC4}"/>
              </a:ext>
            </a:extLst>
          </p:cNvPr>
          <p:cNvSpPr txBox="1"/>
          <p:nvPr/>
        </p:nvSpPr>
        <p:spPr>
          <a:xfrm>
            <a:off x="10612945" y="5948767"/>
            <a:ext cx="1456491" cy="278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a:ea typeface="+mn-ea"/>
                <a:cs typeface="+mn-cs"/>
              </a:rPr>
              <a:t>Execute query</a:t>
            </a:r>
            <a:endParaRPr kumimoji="0" lang="en-US" sz="1200" b="0" i="0" u="none" strike="noStrike" kern="1200" cap="none" spc="0" normalizeH="0" baseline="0" noProof="0" dirty="0">
              <a:ln>
                <a:noFill/>
              </a:ln>
              <a:effectLst/>
              <a:uLnTx/>
              <a:uFillTx/>
              <a:latin typeface="Arial"/>
              <a:ea typeface="+mn-ea"/>
              <a:cs typeface="+mn-cs"/>
            </a:endParaRPr>
          </a:p>
        </p:txBody>
      </p:sp>
      <p:pic>
        <p:nvPicPr>
          <p:cNvPr id="61" name="Picture 6" descr="automated testing Icon - Free PNG &amp; SVG 2715089 - Noun Project">
            <a:extLst>
              <a:ext uri="{FF2B5EF4-FFF2-40B4-BE49-F238E27FC236}">
                <a16:creationId xmlns:a16="http://schemas.microsoft.com/office/drawing/2014/main" id="{5EA73284-0C57-6E5F-D5BE-B4617AE9FC0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18850" y="4235392"/>
            <a:ext cx="807916" cy="807916"/>
          </a:xfrm>
          <a:prstGeom prst="rect">
            <a:avLst/>
          </a:prstGeom>
          <a:solidFill>
            <a:schemeClr val="tx1"/>
          </a:solidFill>
        </p:spPr>
      </p:pic>
      <p:sp>
        <p:nvSpPr>
          <p:cNvPr id="62" name="TextBox 61">
            <a:extLst>
              <a:ext uri="{FF2B5EF4-FFF2-40B4-BE49-F238E27FC236}">
                <a16:creationId xmlns:a16="http://schemas.microsoft.com/office/drawing/2014/main" id="{BCC774F4-120E-B433-0AC4-CBA1ACEB0562}"/>
              </a:ext>
            </a:extLst>
          </p:cNvPr>
          <p:cNvSpPr txBox="1"/>
          <p:nvPr/>
        </p:nvSpPr>
        <p:spPr>
          <a:xfrm>
            <a:off x="239968" y="3362907"/>
            <a:ext cx="2082800" cy="600164"/>
          </a:xfrm>
          <a:prstGeom prst="rect">
            <a:avLst/>
          </a:prstGeom>
          <a:solidFill>
            <a:srgbClr val="92D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mazon Ember Display"/>
                <a:ea typeface="+mn-ea"/>
                <a:cs typeface="+mn-cs"/>
              </a:rPr>
              <a:t>Count the number of schools</a:t>
            </a:r>
            <a:br>
              <a:rPr kumimoji="0" lang="en-US" sz="1100" b="0" i="0" u="none" strike="noStrike" kern="1200" cap="none" spc="0" normalizeH="0" baseline="0" noProof="0" dirty="0">
                <a:ln>
                  <a:noFill/>
                </a:ln>
                <a:solidFill>
                  <a:schemeClr val="bg1"/>
                </a:solidFill>
                <a:effectLst/>
                <a:uLnTx/>
                <a:uFillTx/>
                <a:latin typeface="Amazon Ember Display"/>
                <a:ea typeface="+mn-ea"/>
                <a:cs typeface="+mn-cs"/>
              </a:rPr>
            </a:br>
            <a:r>
              <a:rPr kumimoji="0" lang="en-US" sz="1100" b="0" i="0" u="none" strike="noStrike" kern="1200" cap="none" spc="0" normalizeH="0" baseline="0" noProof="0" dirty="0">
                <a:ln>
                  <a:noFill/>
                </a:ln>
                <a:solidFill>
                  <a:schemeClr val="bg1"/>
                </a:solidFill>
                <a:effectLst/>
                <a:uLnTx/>
                <a:uFillTx/>
                <a:latin typeface="Amazon Ember Display"/>
                <a:ea typeface="+mn-ea"/>
                <a:cs typeface="+mn-cs"/>
              </a:rPr>
              <a:t>in Alameda County that</a:t>
            </a:r>
            <a:br>
              <a:rPr kumimoji="0" lang="en-US" sz="1100" b="0" i="0" u="none" strike="noStrike" kern="1200" cap="none" spc="0" normalizeH="0" baseline="0" noProof="0" dirty="0">
                <a:ln>
                  <a:noFill/>
                </a:ln>
                <a:solidFill>
                  <a:schemeClr val="bg1"/>
                </a:solidFill>
                <a:effectLst/>
                <a:uLnTx/>
                <a:uFillTx/>
                <a:latin typeface="Amazon Ember Display"/>
                <a:ea typeface="+mn-ea"/>
                <a:cs typeface="+mn-cs"/>
              </a:rPr>
            </a:br>
            <a:r>
              <a:rPr kumimoji="0" lang="en-US" sz="1100" b="0" i="0" u="none" strike="noStrike" kern="1200" cap="none" spc="0" normalizeH="0" baseline="0" noProof="0" dirty="0">
                <a:ln>
                  <a:noFill/>
                </a:ln>
                <a:solidFill>
                  <a:schemeClr val="bg1"/>
                </a:solidFill>
                <a:effectLst/>
                <a:uLnTx/>
                <a:uFillTx/>
                <a:latin typeface="Amazon Ember Display"/>
                <a:ea typeface="+mn-ea"/>
                <a:cs typeface="+mn-cs"/>
              </a:rPr>
              <a:t>have less than 100 test takers</a:t>
            </a:r>
            <a:endParaRPr kumimoji="0" lang="en-US" sz="1100" b="0" i="0" u="none" strike="noStrike" kern="1200" cap="none" spc="0" normalizeH="0" baseline="0" noProof="0" dirty="0">
              <a:ln>
                <a:noFill/>
              </a:ln>
              <a:solidFill>
                <a:schemeClr val="bg1"/>
              </a:solidFill>
              <a:effectLst/>
              <a:uLnTx/>
              <a:uFillTx/>
              <a:latin typeface="Arial"/>
              <a:ea typeface="+mn-ea"/>
              <a:cs typeface="+mn-cs"/>
            </a:endParaRPr>
          </a:p>
        </p:txBody>
      </p:sp>
      <p:sp>
        <p:nvSpPr>
          <p:cNvPr id="63" name="TextBox 62">
            <a:extLst>
              <a:ext uri="{FF2B5EF4-FFF2-40B4-BE49-F238E27FC236}">
                <a16:creationId xmlns:a16="http://schemas.microsoft.com/office/drawing/2014/main" id="{72E32715-9C5D-BD1B-A663-72C81A75B64E}"/>
              </a:ext>
            </a:extLst>
          </p:cNvPr>
          <p:cNvSpPr txBox="1"/>
          <p:nvPr/>
        </p:nvSpPr>
        <p:spPr>
          <a:xfrm>
            <a:off x="239968" y="2942541"/>
            <a:ext cx="21595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a:ea typeface="+mn-ea"/>
                <a:cs typeface="+mn-cs"/>
              </a:rPr>
              <a:t>Customer request</a:t>
            </a:r>
          </a:p>
        </p:txBody>
      </p:sp>
      <p:graphicFrame>
        <p:nvGraphicFramePr>
          <p:cNvPr id="64" name="Table 63">
            <a:extLst>
              <a:ext uri="{FF2B5EF4-FFF2-40B4-BE49-F238E27FC236}">
                <a16:creationId xmlns:a16="http://schemas.microsoft.com/office/drawing/2014/main" id="{38D7B59F-163D-B861-1E95-C1925890ABD5}"/>
              </a:ext>
            </a:extLst>
          </p:cNvPr>
          <p:cNvGraphicFramePr>
            <a:graphicFrameLocks noGrp="1"/>
          </p:cNvGraphicFramePr>
          <p:nvPr>
            <p:extLst>
              <p:ext uri="{D42A27DB-BD31-4B8C-83A1-F6EECF244321}">
                <p14:modId xmlns:p14="http://schemas.microsoft.com/office/powerpoint/2010/main" val="662215264"/>
              </p:ext>
            </p:extLst>
          </p:nvPr>
        </p:nvGraphicFramePr>
        <p:xfrm>
          <a:off x="253415" y="5337769"/>
          <a:ext cx="1880221" cy="1371600"/>
        </p:xfrm>
        <a:graphic>
          <a:graphicData uri="http://schemas.openxmlformats.org/drawingml/2006/table">
            <a:tbl>
              <a:tblPr firstRow="1" bandRow="1">
                <a:tableStyleId>{073A0DAA-6AF3-43AB-8588-CEC1D06C72B9}</a:tableStyleId>
              </a:tblPr>
              <a:tblGrid>
                <a:gridCol w="656593">
                  <a:extLst>
                    <a:ext uri="{9D8B030D-6E8A-4147-A177-3AD203B41FA5}">
                      <a16:colId xmlns:a16="http://schemas.microsoft.com/office/drawing/2014/main" val="843114895"/>
                    </a:ext>
                  </a:extLst>
                </a:gridCol>
                <a:gridCol w="656593">
                  <a:extLst>
                    <a:ext uri="{9D8B030D-6E8A-4147-A177-3AD203B41FA5}">
                      <a16:colId xmlns:a16="http://schemas.microsoft.com/office/drawing/2014/main" val="3010115455"/>
                    </a:ext>
                  </a:extLst>
                </a:gridCol>
                <a:gridCol w="567035">
                  <a:extLst>
                    <a:ext uri="{9D8B030D-6E8A-4147-A177-3AD203B41FA5}">
                      <a16:colId xmlns:a16="http://schemas.microsoft.com/office/drawing/2014/main" val="2033621649"/>
                    </a:ext>
                  </a:extLst>
                </a:gridCol>
              </a:tblGrid>
              <a:tr h="254582">
                <a:tc>
                  <a:txBody>
                    <a:bodyPr/>
                    <a:lstStyle/>
                    <a:p>
                      <a:endParaRPr lang="en-US"/>
                    </a:p>
                  </a:txBody>
                  <a:tcPr marL="0" marR="0" marT="0" marB="0"/>
                </a:tc>
                <a:tc>
                  <a:txBody>
                    <a:bodyPr/>
                    <a:lstStyle/>
                    <a:p>
                      <a:endParaRPr lang="en-US"/>
                    </a:p>
                  </a:txBody>
                  <a:tcPr marL="0" marR="0" marT="0" marB="0"/>
                </a:tc>
                <a:tc>
                  <a:txBody>
                    <a:bodyPr/>
                    <a:lstStyle/>
                    <a:p>
                      <a:endParaRPr lang="en-US" dirty="0"/>
                    </a:p>
                  </a:txBody>
                  <a:tcPr marL="0" marR="0" marT="0" marB="0"/>
                </a:tc>
                <a:extLst>
                  <a:ext uri="{0D108BD9-81ED-4DB2-BD59-A6C34878D82A}">
                    <a16:rowId xmlns:a16="http://schemas.microsoft.com/office/drawing/2014/main" val="3912830001"/>
                  </a:ext>
                </a:extLst>
              </a:tr>
              <a:tr h="254582">
                <a:tc>
                  <a:txBody>
                    <a:bodyPr/>
                    <a:lstStyle/>
                    <a:p>
                      <a:endParaRPr lang="en-US" dirty="0"/>
                    </a:p>
                  </a:txBody>
                  <a:tcPr marL="0" marR="0" marT="0" marB="0"/>
                </a:tc>
                <a:tc>
                  <a:txBody>
                    <a:bodyPr/>
                    <a:lstStyle/>
                    <a:p>
                      <a:endParaRPr lang="en-US"/>
                    </a:p>
                  </a:txBody>
                  <a:tcPr marL="0" marR="0" marT="0" marB="0"/>
                </a:tc>
                <a:tc>
                  <a:txBody>
                    <a:bodyPr/>
                    <a:lstStyle/>
                    <a:p>
                      <a:endParaRPr lang="en-US"/>
                    </a:p>
                  </a:txBody>
                  <a:tcPr marL="0" marR="0" marT="0" marB="0"/>
                </a:tc>
                <a:extLst>
                  <a:ext uri="{0D108BD9-81ED-4DB2-BD59-A6C34878D82A}">
                    <a16:rowId xmlns:a16="http://schemas.microsoft.com/office/drawing/2014/main" val="1844640081"/>
                  </a:ext>
                </a:extLst>
              </a:tr>
              <a:tr h="254582">
                <a:tc>
                  <a:txBody>
                    <a:bodyPr/>
                    <a:lstStyle/>
                    <a:p>
                      <a:endParaRPr lang="en-US"/>
                    </a:p>
                  </a:txBody>
                  <a:tcPr marL="0" marR="0" marT="0" marB="0"/>
                </a:tc>
                <a:tc>
                  <a:txBody>
                    <a:bodyPr/>
                    <a:lstStyle/>
                    <a:p>
                      <a:endParaRPr lang="en-US" dirty="0"/>
                    </a:p>
                  </a:txBody>
                  <a:tcPr marL="0" marR="0" marT="0" marB="0"/>
                </a:tc>
                <a:tc>
                  <a:txBody>
                    <a:bodyPr/>
                    <a:lstStyle/>
                    <a:p>
                      <a:endParaRPr lang="en-US" dirty="0"/>
                    </a:p>
                  </a:txBody>
                  <a:tcPr marL="0" marR="0" marT="0" marB="0"/>
                </a:tc>
                <a:extLst>
                  <a:ext uri="{0D108BD9-81ED-4DB2-BD59-A6C34878D82A}">
                    <a16:rowId xmlns:a16="http://schemas.microsoft.com/office/drawing/2014/main" val="3077101426"/>
                  </a:ext>
                </a:extLst>
              </a:tr>
              <a:tr h="254582">
                <a:tc>
                  <a:txBody>
                    <a:bodyPr/>
                    <a:lstStyle/>
                    <a:p>
                      <a:endParaRPr lang="en-US"/>
                    </a:p>
                  </a:txBody>
                  <a:tcPr marL="0" marR="0" marT="0" marB="0"/>
                </a:tc>
                <a:tc>
                  <a:txBody>
                    <a:bodyPr/>
                    <a:lstStyle/>
                    <a:p>
                      <a:endParaRPr lang="en-US" dirty="0"/>
                    </a:p>
                  </a:txBody>
                  <a:tcPr marL="0" marR="0" marT="0" marB="0"/>
                </a:tc>
                <a:tc>
                  <a:txBody>
                    <a:bodyPr/>
                    <a:lstStyle/>
                    <a:p>
                      <a:endParaRPr lang="en-US" dirty="0"/>
                    </a:p>
                  </a:txBody>
                  <a:tcPr marL="0" marR="0" marT="0" marB="0"/>
                </a:tc>
                <a:extLst>
                  <a:ext uri="{0D108BD9-81ED-4DB2-BD59-A6C34878D82A}">
                    <a16:rowId xmlns:a16="http://schemas.microsoft.com/office/drawing/2014/main" val="2469223637"/>
                  </a:ext>
                </a:extLst>
              </a:tr>
              <a:tr h="254582">
                <a:tc>
                  <a:txBody>
                    <a:bodyPr/>
                    <a:lstStyle/>
                    <a:p>
                      <a:endParaRPr lang="en-US"/>
                    </a:p>
                  </a:txBody>
                  <a:tcPr marL="0" marR="0" marT="0" marB="0"/>
                </a:tc>
                <a:tc>
                  <a:txBody>
                    <a:bodyPr/>
                    <a:lstStyle/>
                    <a:p>
                      <a:endParaRPr lang="en-US" dirty="0"/>
                    </a:p>
                  </a:txBody>
                  <a:tcPr marL="0" marR="0" marT="0" marB="0"/>
                </a:tc>
                <a:tc>
                  <a:txBody>
                    <a:bodyPr/>
                    <a:lstStyle/>
                    <a:p>
                      <a:endParaRPr lang="en-US" dirty="0"/>
                    </a:p>
                  </a:txBody>
                  <a:tcPr marL="0" marR="0" marT="0" marB="0"/>
                </a:tc>
                <a:extLst>
                  <a:ext uri="{0D108BD9-81ED-4DB2-BD59-A6C34878D82A}">
                    <a16:rowId xmlns:a16="http://schemas.microsoft.com/office/drawing/2014/main" val="454091086"/>
                  </a:ext>
                </a:extLst>
              </a:tr>
            </a:tbl>
          </a:graphicData>
        </a:graphic>
      </p:graphicFrame>
      <p:sp>
        <p:nvSpPr>
          <p:cNvPr id="65" name="TextBox 64">
            <a:extLst>
              <a:ext uri="{FF2B5EF4-FFF2-40B4-BE49-F238E27FC236}">
                <a16:creationId xmlns:a16="http://schemas.microsoft.com/office/drawing/2014/main" id="{2258D289-BC6E-0D57-AF92-5456C398340C}"/>
              </a:ext>
            </a:extLst>
          </p:cNvPr>
          <p:cNvSpPr txBox="1"/>
          <p:nvPr/>
        </p:nvSpPr>
        <p:spPr>
          <a:xfrm>
            <a:off x="4505013" y="4514652"/>
            <a:ext cx="15312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a:ea typeface="+mn-ea"/>
                <a:cs typeface="+mn-cs"/>
              </a:rPr>
              <a:t>vector stores</a:t>
            </a:r>
          </a:p>
        </p:txBody>
      </p:sp>
      <p:sp>
        <p:nvSpPr>
          <p:cNvPr id="66" name="TextBox 65">
            <a:extLst>
              <a:ext uri="{FF2B5EF4-FFF2-40B4-BE49-F238E27FC236}">
                <a16:creationId xmlns:a16="http://schemas.microsoft.com/office/drawing/2014/main" id="{0B08A071-1BCB-8AA9-6EF3-4FB2D377582B}"/>
              </a:ext>
            </a:extLst>
          </p:cNvPr>
          <p:cNvSpPr txBox="1"/>
          <p:nvPr/>
        </p:nvSpPr>
        <p:spPr>
          <a:xfrm>
            <a:off x="3845982" y="5784533"/>
            <a:ext cx="5934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a:ea typeface="+mn-ea"/>
                <a:cs typeface="+mn-cs"/>
              </a:rPr>
              <a:t>tables</a:t>
            </a:r>
          </a:p>
        </p:txBody>
      </p:sp>
      <p:sp>
        <p:nvSpPr>
          <p:cNvPr id="67" name="TextBox 66">
            <a:extLst>
              <a:ext uri="{FF2B5EF4-FFF2-40B4-BE49-F238E27FC236}">
                <a16:creationId xmlns:a16="http://schemas.microsoft.com/office/drawing/2014/main" id="{E6D1D918-DAFF-D4C2-650A-02BE293D5A27}"/>
              </a:ext>
            </a:extLst>
          </p:cNvPr>
          <p:cNvSpPr txBox="1"/>
          <p:nvPr/>
        </p:nvSpPr>
        <p:spPr>
          <a:xfrm>
            <a:off x="4954011" y="5782349"/>
            <a:ext cx="7633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a:ea typeface="+mn-ea"/>
                <a:cs typeface="+mn-cs"/>
              </a:rPr>
              <a:t>join path</a:t>
            </a:r>
          </a:p>
        </p:txBody>
      </p:sp>
      <p:sp>
        <p:nvSpPr>
          <p:cNvPr id="68" name="TextBox 67">
            <a:extLst>
              <a:ext uri="{FF2B5EF4-FFF2-40B4-BE49-F238E27FC236}">
                <a16:creationId xmlns:a16="http://schemas.microsoft.com/office/drawing/2014/main" id="{5E2B30DD-FBC6-8B0D-1174-EABDBDA3EA2B}"/>
              </a:ext>
            </a:extLst>
          </p:cNvPr>
          <p:cNvSpPr txBox="1"/>
          <p:nvPr/>
        </p:nvSpPr>
        <p:spPr>
          <a:xfrm>
            <a:off x="5901505" y="5807281"/>
            <a:ext cx="11224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a:ea typeface="+mn-ea"/>
                <a:cs typeface="+mn-cs"/>
              </a:rPr>
              <a:t>data samples</a:t>
            </a:r>
          </a:p>
        </p:txBody>
      </p:sp>
      <p:cxnSp>
        <p:nvCxnSpPr>
          <p:cNvPr id="69" name="Elbow Connector 68">
            <a:extLst>
              <a:ext uri="{FF2B5EF4-FFF2-40B4-BE49-F238E27FC236}">
                <a16:creationId xmlns:a16="http://schemas.microsoft.com/office/drawing/2014/main" id="{B0A96FFE-DA74-E5B5-5541-D5431A3C65C8}"/>
              </a:ext>
            </a:extLst>
          </p:cNvPr>
          <p:cNvCxnSpPr>
            <a:cxnSpLocks/>
            <a:stCxn id="62" idx="3"/>
            <a:endCxn id="32" idx="1"/>
          </p:cNvCxnSpPr>
          <p:nvPr/>
        </p:nvCxnSpPr>
        <p:spPr>
          <a:xfrm>
            <a:off x="2322768" y="3662989"/>
            <a:ext cx="1110012" cy="1674780"/>
          </a:xfrm>
          <a:prstGeom prst="bentConnector3">
            <a:avLst>
              <a:gd name="adj1" fmla="val 50000"/>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71" name="Left Brace 70">
            <a:extLst>
              <a:ext uri="{FF2B5EF4-FFF2-40B4-BE49-F238E27FC236}">
                <a16:creationId xmlns:a16="http://schemas.microsoft.com/office/drawing/2014/main" id="{E148C78F-B4F7-3B2C-C3F1-74837AB53FAD}"/>
              </a:ext>
            </a:extLst>
          </p:cNvPr>
          <p:cNvSpPr/>
          <p:nvPr/>
        </p:nvSpPr>
        <p:spPr>
          <a:xfrm>
            <a:off x="3390019" y="1121770"/>
            <a:ext cx="295939" cy="1559961"/>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Arial"/>
              <a:ea typeface="+mn-ea"/>
              <a:cs typeface="+mn-cs"/>
            </a:endParaRPr>
          </a:p>
        </p:txBody>
      </p:sp>
      <p:cxnSp>
        <p:nvCxnSpPr>
          <p:cNvPr id="72" name="Elbow Connector 71">
            <a:extLst>
              <a:ext uri="{FF2B5EF4-FFF2-40B4-BE49-F238E27FC236}">
                <a16:creationId xmlns:a16="http://schemas.microsoft.com/office/drawing/2014/main" id="{6524257E-F348-61D5-30C7-A9D112519C49}"/>
              </a:ext>
            </a:extLst>
          </p:cNvPr>
          <p:cNvCxnSpPr>
            <a:cxnSpLocks/>
            <a:stCxn id="33" idx="3"/>
          </p:cNvCxnSpPr>
          <p:nvPr/>
        </p:nvCxnSpPr>
        <p:spPr>
          <a:xfrm flipV="1">
            <a:off x="6967509" y="2168725"/>
            <a:ext cx="431946" cy="513006"/>
          </a:xfrm>
          <a:prstGeom prst="bentConnector3">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73" name="Elbow Connector 72">
            <a:extLst>
              <a:ext uri="{FF2B5EF4-FFF2-40B4-BE49-F238E27FC236}">
                <a16:creationId xmlns:a16="http://schemas.microsoft.com/office/drawing/2014/main" id="{937B7FCE-F707-8D6F-9566-F644AA9FB134}"/>
              </a:ext>
            </a:extLst>
          </p:cNvPr>
          <p:cNvCxnSpPr>
            <a:cxnSpLocks/>
            <a:endCxn id="34" idx="1"/>
          </p:cNvCxnSpPr>
          <p:nvPr/>
        </p:nvCxnSpPr>
        <p:spPr>
          <a:xfrm flipV="1">
            <a:off x="8575609" y="2165134"/>
            <a:ext cx="431538" cy="3591"/>
          </a:xfrm>
          <a:prstGeom prst="bentConnector3">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74" name="TextBox 73">
            <a:extLst>
              <a:ext uri="{FF2B5EF4-FFF2-40B4-BE49-F238E27FC236}">
                <a16:creationId xmlns:a16="http://schemas.microsoft.com/office/drawing/2014/main" id="{BCE883E4-7D2B-FC15-D98B-BF0DEE3271A3}"/>
              </a:ext>
            </a:extLst>
          </p:cNvPr>
          <p:cNvSpPr txBox="1"/>
          <p:nvPr/>
        </p:nvSpPr>
        <p:spPr>
          <a:xfrm>
            <a:off x="334451" y="4921806"/>
            <a:ext cx="8899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a:ea typeface="+mn-ea"/>
                <a:cs typeface="+mn-cs"/>
              </a:rPr>
              <a:t>Result</a:t>
            </a:r>
          </a:p>
        </p:txBody>
      </p:sp>
      <p:cxnSp>
        <p:nvCxnSpPr>
          <p:cNvPr id="75" name="Elbow Connector 74">
            <a:extLst>
              <a:ext uri="{FF2B5EF4-FFF2-40B4-BE49-F238E27FC236}">
                <a16:creationId xmlns:a16="http://schemas.microsoft.com/office/drawing/2014/main" id="{192279C9-4BF2-9A52-E2DC-8C64CF6EF39B}"/>
              </a:ext>
            </a:extLst>
          </p:cNvPr>
          <p:cNvCxnSpPr>
            <a:cxnSpLocks/>
            <a:stCxn id="34" idx="2"/>
            <a:endCxn id="61" idx="0"/>
          </p:cNvCxnSpPr>
          <p:nvPr/>
        </p:nvCxnSpPr>
        <p:spPr>
          <a:xfrm rot="5400000">
            <a:off x="9482422" y="3382608"/>
            <a:ext cx="1393170" cy="312398"/>
          </a:xfrm>
          <a:prstGeom prst="bentConnector3">
            <a:avLst>
              <a:gd name="adj1" fmla="val 50000"/>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76" name="Elbow Connector 75">
            <a:extLst>
              <a:ext uri="{FF2B5EF4-FFF2-40B4-BE49-F238E27FC236}">
                <a16:creationId xmlns:a16="http://schemas.microsoft.com/office/drawing/2014/main" id="{F296D2F2-774E-E014-B0E4-387AA19559A1}"/>
              </a:ext>
            </a:extLst>
          </p:cNvPr>
          <p:cNvCxnSpPr>
            <a:cxnSpLocks/>
          </p:cNvCxnSpPr>
          <p:nvPr/>
        </p:nvCxnSpPr>
        <p:spPr>
          <a:xfrm rot="10800000" flipV="1">
            <a:off x="2133636" y="6296383"/>
            <a:ext cx="7233072" cy="1"/>
          </a:xfrm>
          <a:prstGeom prst="bentConnector3">
            <a:avLst>
              <a:gd name="adj1" fmla="val 50000"/>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77" name="Straight Arrow Connector 76">
            <a:extLst>
              <a:ext uri="{FF2B5EF4-FFF2-40B4-BE49-F238E27FC236}">
                <a16:creationId xmlns:a16="http://schemas.microsoft.com/office/drawing/2014/main" id="{FB0DC211-B496-3D65-620E-656B598BE865}"/>
              </a:ext>
            </a:extLst>
          </p:cNvPr>
          <p:cNvCxnSpPr>
            <a:cxnSpLocks/>
            <a:stCxn id="61" idx="2"/>
          </p:cNvCxnSpPr>
          <p:nvPr/>
        </p:nvCxnSpPr>
        <p:spPr>
          <a:xfrm>
            <a:off x="10022808" y="5043308"/>
            <a:ext cx="0" cy="73904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8" name="TextBox 77">
            <a:extLst>
              <a:ext uri="{FF2B5EF4-FFF2-40B4-BE49-F238E27FC236}">
                <a16:creationId xmlns:a16="http://schemas.microsoft.com/office/drawing/2014/main" id="{A7F7FF2F-9E42-D12E-1EB4-D9150C284970}"/>
              </a:ext>
            </a:extLst>
          </p:cNvPr>
          <p:cNvSpPr txBox="1"/>
          <p:nvPr/>
        </p:nvSpPr>
        <p:spPr>
          <a:xfrm>
            <a:off x="7558985" y="2714655"/>
            <a:ext cx="14205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a:ea typeface="+mn-ea"/>
                <a:cs typeface="+mn-cs"/>
              </a:rPr>
              <a:t>LLM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rial"/>
                <a:ea typeface="+mn-ea"/>
                <a:cs typeface="+mn-cs"/>
              </a:rPr>
              <a:t>(e.g., ChatGPT,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rial"/>
                <a:ea typeface="+mn-ea"/>
                <a:cs typeface="+mn-cs"/>
              </a:rPr>
              <a:t>Anthropic Opus, …)</a:t>
            </a:r>
          </a:p>
        </p:txBody>
      </p:sp>
      <p:cxnSp>
        <p:nvCxnSpPr>
          <p:cNvPr id="79" name="Elbow Connector 78">
            <a:extLst>
              <a:ext uri="{FF2B5EF4-FFF2-40B4-BE49-F238E27FC236}">
                <a16:creationId xmlns:a16="http://schemas.microsoft.com/office/drawing/2014/main" id="{B3AABE61-2027-1E71-C43E-08DE6A6C6E7B}"/>
              </a:ext>
            </a:extLst>
          </p:cNvPr>
          <p:cNvCxnSpPr>
            <a:cxnSpLocks/>
            <a:stCxn id="62" idx="3"/>
          </p:cNvCxnSpPr>
          <p:nvPr/>
        </p:nvCxnSpPr>
        <p:spPr>
          <a:xfrm>
            <a:off x="2322768" y="3662989"/>
            <a:ext cx="1324539" cy="225189"/>
          </a:xfrm>
          <a:prstGeom prst="bentConnector3">
            <a:avLst>
              <a:gd name="adj1" fmla="val 50000"/>
            </a:avLst>
          </a:prstGeom>
          <a:ln w="1905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80" name="Left Brace 79">
            <a:extLst>
              <a:ext uri="{FF2B5EF4-FFF2-40B4-BE49-F238E27FC236}">
                <a16:creationId xmlns:a16="http://schemas.microsoft.com/office/drawing/2014/main" id="{12E478E2-6CEB-83F0-ECCA-F4AC36DF7DD4}"/>
              </a:ext>
            </a:extLst>
          </p:cNvPr>
          <p:cNvSpPr/>
          <p:nvPr/>
        </p:nvSpPr>
        <p:spPr>
          <a:xfrm>
            <a:off x="3448574" y="3547165"/>
            <a:ext cx="173337" cy="688227"/>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Arial"/>
              <a:ea typeface="+mn-ea"/>
              <a:cs typeface="+mn-cs"/>
            </a:endParaRPr>
          </a:p>
        </p:txBody>
      </p:sp>
      <p:cxnSp>
        <p:nvCxnSpPr>
          <p:cNvPr id="81" name="Elbow Connector 80">
            <a:extLst>
              <a:ext uri="{FF2B5EF4-FFF2-40B4-BE49-F238E27FC236}">
                <a16:creationId xmlns:a16="http://schemas.microsoft.com/office/drawing/2014/main" id="{61616BD9-64ED-B8AB-7B74-59BF9C349107}"/>
              </a:ext>
            </a:extLst>
          </p:cNvPr>
          <p:cNvCxnSpPr>
            <a:cxnSpLocks/>
            <a:stCxn id="61" idx="1"/>
          </p:cNvCxnSpPr>
          <p:nvPr/>
        </p:nvCxnSpPr>
        <p:spPr>
          <a:xfrm rot="10800000">
            <a:off x="7399456" y="2168726"/>
            <a:ext cx="2219395" cy="2470625"/>
          </a:xfrm>
          <a:prstGeom prst="bentConnector3">
            <a:avLst>
              <a:gd name="adj1" fmla="val 100792"/>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82" name="TextBox 81">
            <a:extLst>
              <a:ext uri="{FF2B5EF4-FFF2-40B4-BE49-F238E27FC236}">
                <a16:creationId xmlns:a16="http://schemas.microsoft.com/office/drawing/2014/main" id="{24705C2B-FC94-A64C-4793-81B30E4ADDA2}"/>
              </a:ext>
            </a:extLst>
          </p:cNvPr>
          <p:cNvSpPr txBox="1"/>
          <p:nvPr/>
        </p:nvSpPr>
        <p:spPr>
          <a:xfrm>
            <a:off x="7803240" y="4325375"/>
            <a:ext cx="214519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a:ea typeface="+mn-ea"/>
                <a:cs typeface="+mn-cs"/>
              </a:rPr>
              <a:t>Self-correction loop</a:t>
            </a:r>
            <a:endParaRPr kumimoji="0" lang="en-US" sz="1200" b="0" i="0" u="none" strike="noStrike" kern="1200" cap="none" spc="0" normalizeH="0" baseline="0" noProof="0" dirty="0">
              <a:ln>
                <a:noFill/>
              </a:ln>
              <a:effectLst/>
              <a:uLnTx/>
              <a:uFillTx/>
              <a:latin typeface="Arial"/>
              <a:ea typeface="+mn-ea"/>
              <a:cs typeface="+mn-cs"/>
            </a:endParaRPr>
          </a:p>
        </p:txBody>
      </p:sp>
      <p:pic>
        <p:nvPicPr>
          <p:cNvPr id="84" name="Graphic 83" descr="Brain with solid fill">
            <a:extLst>
              <a:ext uri="{FF2B5EF4-FFF2-40B4-BE49-F238E27FC236}">
                <a16:creationId xmlns:a16="http://schemas.microsoft.com/office/drawing/2014/main" id="{5540CAD2-8B51-D6EA-3126-64003BB88C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06705" y="1559244"/>
            <a:ext cx="914400" cy="914400"/>
          </a:xfrm>
          <a:prstGeom prst="rect">
            <a:avLst/>
          </a:prstGeom>
        </p:spPr>
      </p:pic>
      <p:cxnSp>
        <p:nvCxnSpPr>
          <p:cNvPr id="88" name="Elbow Connector 87">
            <a:extLst>
              <a:ext uri="{FF2B5EF4-FFF2-40B4-BE49-F238E27FC236}">
                <a16:creationId xmlns:a16="http://schemas.microsoft.com/office/drawing/2014/main" id="{16D58328-41E6-46B2-0B80-E1E397721F66}"/>
              </a:ext>
            </a:extLst>
          </p:cNvPr>
          <p:cNvCxnSpPr>
            <a:endCxn id="80" idx="1"/>
          </p:cNvCxnSpPr>
          <p:nvPr/>
        </p:nvCxnSpPr>
        <p:spPr>
          <a:xfrm rot="5400000" flipH="1" flipV="1">
            <a:off x="2864663" y="4459397"/>
            <a:ext cx="1152029" cy="15794"/>
          </a:xfrm>
          <a:prstGeom prst="bentConnector2">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C6F97FB4-58E2-B0C6-F83F-3572AEF629D3}"/>
              </a:ext>
            </a:extLst>
          </p:cNvPr>
          <p:cNvSpPr/>
          <p:nvPr/>
        </p:nvSpPr>
        <p:spPr>
          <a:xfrm>
            <a:off x="8979567" y="3400631"/>
            <a:ext cx="2945349" cy="199497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93" name="Rectangle 92">
            <a:extLst>
              <a:ext uri="{FF2B5EF4-FFF2-40B4-BE49-F238E27FC236}">
                <a16:creationId xmlns:a16="http://schemas.microsoft.com/office/drawing/2014/main" id="{7A14397F-6ECA-B8B3-96E4-22553439642E}"/>
              </a:ext>
            </a:extLst>
          </p:cNvPr>
          <p:cNvSpPr/>
          <p:nvPr/>
        </p:nvSpPr>
        <p:spPr>
          <a:xfrm>
            <a:off x="3181201" y="855094"/>
            <a:ext cx="4218081" cy="54431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120939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a:extLst>
              <a:ext uri="{FF2B5EF4-FFF2-40B4-BE49-F238E27FC236}">
                <a16:creationId xmlns:a16="http://schemas.microsoft.com/office/drawing/2014/main" id="{9B5F55E8-0E6A-7534-F326-41E022065317}"/>
              </a:ext>
            </a:extLst>
          </p:cNvPr>
          <p:cNvSpPr txBox="1">
            <a:spLocks/>
          </p:cNvSpPr>
          <p:nvPr/>
        </p:nvSpPr>
        <p:spPr>
          <a:xfrm>
            <a:off x="304800" y="2553838"/>
            <a:ext cx="11789002" cy="2105192"/>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None/>
              <a:defRPr sz="2800" kern="1200">
                <a:solidFill>
                  <a:schemeClr val="tx1"/>
                </a:solidFill>
                <a:latin typeface="+mn-lt"/>
                <a:ea typeface="+mn-ea"/>
                <a:cs typeface="+mn-cs"/>
              </a:defRPr>
            </a:lvl1pPr>
            <a:lvl2pPr marL="228600" indent="0"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None/>
              <a:defRPr sz="2400" kern="1200">
                <a:solidFill>
                  <a:schemeClr val="tx1"/>
                </a:solidFill>
                <a:latin typeface="+mn-lt"/>
                <a:ea typeface="+mn-ea"/>
                <a:cs typeface="+mn-cs"/>
              </a:defRPr>
            </a:lvl2pPr>
            <a:lvl3pPr marL="457200" indent="0" algn="l" defTabSz="914400" rtl="0" eaLnBrk="1" latinLnBrk="0" hangingPunct="1">
              <a:lnSpc>
                <a:spcPct val="90000"/>
              </a:lnSpc>
              <a:spcBef>
                <a:spcPts val="0"/>
              </a:spcBef>
              <a:spcAft>
                <a:spcPts val="600"/>
              </a:spcAft>
              <a:buClr>
                <a:schemeClr val="tx1"/>
              </a:buClr>
              <a:buFont typeface="Amazon Ember Display" panose="020F0603020204020204" pitchFamily="34" charset="0"/>
              <a:buNone/>
              <a:defRPr sz="2000" kern="1200">
                <a:solidFill>
                  <a:schemeClr val="tx1"/>
                </a:solidFill>
                <a:latin typeface="+mn-lt"/>
                <a:ea typeface="+mn-ea"/>
                <a:cs typeface="+mn-cs"/>
              </a:defRPr>
            </a:lvl3pPr>
            <a:lvl4pPr marL="685800" indent="0" algn="l" defTabSz="914400" rtl="0" eaLnBrk="1" latinLnBrk="0" hangingPunct="1">
              <a:lnSpc>
                <a:spcPct val="90000"/>
              </a:lnSpc>
              <a:spcBef>
                <a:spcPts val="0"/>
              </a:spcBef>
              <a:spcAft>
                <a:spcPts val="600"/>
              </a:spcAft>
              <a:buClr>
                <a:schemeClr val="tx1"/>
              </a:buClr>
              <a:buFont typeface="Amazon Ember Display" panose="020F0603020204020204" pitchFamily="34" charset="0"/>
              <a:buNone/>
              <a:defRPr sz="1800" kern="1200">
                <a:solidFill>
                  <a:schemeClr val="tx1"/>
                </a:solidFill>
                <a:latin typeface="+mn-lt"/>
                <a:ea typeface="+mn-ea"/>
                <a:cs typeface="+mn-cs"/>
              </a:defRPr>
            </a:lvl4pPr>
            <a:lvl5pPr marL="685800" indent="0" algn="l" defTabSz="914400" rtl="0" eaLnBrk="1" latinLnBrk="0" hangingPunct="1">
              <a:lnSpc>
                <a:spcPct val="90000"/>
              </a:lnSpc>
              <a:spcBef>
                <a:spcPts val="0"/>
              </a:spcBef>
              <a:buClr>
                <a:schemeClr val="tx1"/>
              </a:buClr>
              <a:buFont typeface="Amazon Ember Display" panose="020F0603020204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r>
              <a:rPr lang="en-US" dirty="0"/>
              <a:t>Solution: </a:t>
            </a:r>
            <a:r>
              <a:rPr lang="en-US" i="1" dirty="0"/>
              <a:t>Use past queries</a:t>
            </a:r>
            <a:r>
              <a:rPr lang="en-US" dirty="0"/>
              <a:t> to provide hints (Instance-Specific Knowledge)</a:t>
            </a:r>
          </a:p>
          <a:p>
            <a:pPr marL="457200" indent="-457200">
              <a:buFont typeface="Arial" panose="020B0604020202020204" pitchFamily="34" charset="0"/>
              <a:buChar char="•"/>
            </a:pPr>
            <a:r>
              <a:rPr lang="en-US" dirty="0"/>
              <a:t>Sample  join paths</a:t>
            </a:r>
          </a:p>
          <a:p>
            <a:pPr marL="457200" indent="-457200">
              <a:buFont typeface="Arial" panose="020B0604020202020204" pitchFamily="34" charset="0"/>
              <a:buChar char="•"/>
            </a:pPr>
            <a:r>
              <a:rPr lang="en-US" dirty="0"/>
              <a:t>Common filters</a:t>
            </a:r>
          </a:p>
          <a:p>
            <a:pPr marL="457200" indent="-457200">
              <a:buFont typeface="Arial" panose="020B0604020202020204" pitchFamily="34" charset="0"/>
              <a:buChar char="•"/>
            </a:pPr>
            <a:r>
              <a:rPr lang="en-US" dirty="0"/>
              <a:t>Columns often queried together</a:t>
            </a:r>
          </a:p>
        </p:txBody>
      </p:sp>
      <p:sp>
        <p:nvSpPr>
          <p:cNvPr id="2" name="Title 1">
            <a:extLst>
              <a:ext uri="{FF2B5EF4-FFF2-40B4-BE49-F238E27FC236}">
                <a16:creationId xmlns:a16="http://schemas.microsoft.com/office/drawing/2014/main" id="{103FA100-06B3-CB1A-AA8A-210E9D83A56C}"/>
              </a:ext>
            </a:extLst>
          </p:cNvPr>
          <p:cNvSpPr>
            <a:spLocks noGrp="1"/>
          </p:cNvSpPr>
          <p:nvPr>
            <p:ph type="title"/>
          </p:nvPr>
        </p:nvSpPr>
        <p:spPr/>
        <p:txBody>
          <a:bodyPr/>
          <a:lstStyle/>
          <a:p>
            <a:r>
              <a:rPr lang="en-US" dirty="0"/>
              <a:t>User Interfaces: NL2SQL</a:t>
            </a:r>
          </a:p>
        </p:txBody>
      </p:sp>
      <p:sp>
        <p:nvSpPr>
          <p:cNvPr id="3" name="Content Placeholder 2">
            <a:extLst>
              <a:ext uri="{FF2B5EF4-FFF2-40B4-BE49-F238E27FC236}">
                <a16:creationId xmlns:a16="http://schemas.microsoft.com/office/drawing/2014/main" id="{C8AF9C67-4A69-1F1F-0E31-7C470768CA16}"/>
              </a:ext>
            </a:extLst>
          </p:cNvPr>
          <p:cNvSpPr>
            <a:spLocks noGrp="1"/>
          </p:cNvSpPr>
          <p:nvPr>
            <p:ph idx="1"/>
          </p:nvPr>
        </p:nvSpPr>
        <p:spPr>
          <a:xfrm>
            <a:off x="304801" y="1485900"/>
            <a:ext cx="11582400" cy="867930"/>
          </a:xfrm>
        </p:spPr>
        <p:txBody>
          <a:bodyPr/>
          <a:lstStyle/>
          <a:p>
            <a:r>
              <a:rPr lang="en-US" dirty="0"/>
              <a:t>Even with RAG-ed schema information (table &amp; column names), there is too much ambiguity for an LLM to reliably resolve.</a:t>
            </a:r>
          </a:p>
        </p:txBody>
      </p:sp>
      <p:grpSp>
        <p:nvGrpSpPr>
          <p:cNvPr id="14" name="Group 13">
            <a:extLst>
              <a:ext uri="{FF2B5EF4-FFF2-40B4-BE49-F238E27FC236}">
                <a16:creationId xmlns:a16="http://schemas.microsoft.com/office/drawing/2014/main" id="{0CFF96FD-1E87-69D3-3778-54A0B227DDB5}"/>
              </a:ext>
            </a:extLst>
          </p:cNvPr>
          <p:cNvGrpSpPr/>
          <p:nvPr/>
        </p:nvGrpSpPr>
        <p:grpSpPr>
          <a:xfrm>
            <a:off x="7090205" y="3406663"/>
            <a:ext cx="4850694" cy="2147702"/>
            <a:chOff x="0" y="-24801"/>
            <a:chExt cx="7512052" cy="2384515"/>
          </a:xfrm>
        </p:grpSpPr>
        <p:grpSp>
          <p:nvGrpSpPr>
            <p:cNvPr id="15" name="Group 14">
              <a:extLst>
                <a:ext uri="{FF2B5EF4-FFF2-40B4-BE49-F238E27FC236}">
                  <a16:creationId xmlns:a16="http://schemas.microsoft.com/office/drawing/2014/main" id="{C59A9F18-6FFC-BF11-FB0F-4A3968D746BF}"/>
                </a:ext>
              </a:extLst>
            </p:cNvPr>
            <p:cNvGrpSpPr/>
            <p:nvPr/>
          </p:nvGrpSpPr>
          <p:grpSpPr>
            <a:xfrm>
              <a:off x="0" y="-24801"/>
              <a:ext cx="7152931" cy="929537"/>
              <a:chOff x="0" y="-9525"/>
              <a:chExt cx="2747160" cy="356998"/>
            </a:xfrm>
          </p:grpSpPr>
          <p:sp>
            <p:nvSpPr>
              <p:cNvPr id="21" name="Freeform 15">
                <a:extLst>
                  <a:ext uri="{FF2B5EF4-FFF2-40B4-BE49-F238E27FC236}">
                    <a16:creationId xmlns:a16="http://schemas.microsoft.com/office/drawing/2014/main" id="{247F776F-159F-8AD4-A713-F8B42DA9BB18}"/>
                  </a:ext>
                </a:extLst>
              </p:cNvPr>
              <p:cNvSpPr/>
              <p:nvPr/>
            </p:nvSpPr>
            <p:spPr>
              <a:xfrm>
                <a:off x="0" y="0"/>
                <a:ext cx="2747160" cy="347473"/>
              </a:xfrm>
              <a:custGeom>
                <a:avLst/>
                <a:gdLst/>
                <a:ahLst/>
                <a:cxnLst/>
                <a:rect l="l" t="t" r="r" b="b"/>
                <a:pathLst>
                  <a:path w="2747160" h="347473">
                    <a:moveTo>
                      <a:pt x="46179" y="0"/>
                    </a:moveTo>
                    <a:lnTo>
                      <a:pt x="2700980" y="0"/>
                    </a:lnTo>
                    <a:cubicBezTo>
                      <a:pt x="2713228" y="0"/>
                      <a:pt x="2724974" y="4865"/>
                      <a:pt x="2733634" y="13526"/>
                    </a:cubicBezTo>
                    <a:cubicBezTo>
                      <a:pt x="2742294" y="22186"/>
                      <a:pt x="2747160" y="33932"/>
                      <a:pt x="2747160" y="46179"/>
                    </a:cubicBezTo>
                    <a:lnTo>
                      <a:pt x="2747160" y="301294"/>
                    </a:lnTo>
                    <a:cubicBezTo>
                      <a:pt x="2747160" y="313542"/>
                      <a:pt x="2742294" y="325287"/>
                      <a:pt x="2733634" y="333948"/>
                    </a:cubicBezTo>
                    <a:cubicBezTo>
                      <a:pt x="2724974" y="342608"/>
                      <a:pt x="2713228" y="347473"/>
                      <a:pt x="2700980" y="347473"/>
                    </a:cubicBezTo>
                    <a:lnTo>
                      <a:pt x="46179" y="347473"/>
                    </a:lnTo>
                    <a:cubicBezTo>
                      <a:pt x="33932" y="347473"/>
                      <a:pt x="22186" y="342608"/>
                      <a:pt x="13526" y="333948"/>
                    </a:cubicBezTo>
                    <a:cubicBezTo>
                      <a:pt x="4865" y="325287"/>
                      <a:pt x="0" y="313542"/>
                      <a:pt x="0" y="301294"/>
                    </a:cubicBezTo>
                    <a:lnTo>
                      <a:pt x="0" y="46179"/>
                    </a:lnTo>
                    <a:cubicBezTo>
                      <a:pt x="0" y="33932"/>
                      <a:pt x="4865" y="22186"/>
                      <a:pt x="13526" y="13526"/>
                    </a:cubicBezTo>
                    <a:cubicBezTo>
                      <a:pt x="22186" y="4865"/>
                      <a:pt x="33932" y="0"/>
                      <a:pt x="46179" y="0"/>
                    </a:cubicBezTo>
                    <a:close/>
                  </a:path>
                </a:pathLst>
              </a:custGeom>
              <a:solidFill>
                <a:srgbClr val="D5FAC5"/>
              </a:solidFill>
            </p:spPr>
            <p:txBody>
              <a:bodyPr/>
              <a:lstStyle/>
              <a:p>
                <a:pPr defTabSz="609630"/>
                <a:endParaRPr lang="en-US">
                  <a:solidFill>
                    <a:prstClr val="black"/>
                  </a:solidFill>
                  <a:latin typeface="Calibri"/>
                </a:endParaRPr>
              </a:p>
            </p:txBody>
          </p:sp>
          <p:sp>
            <p:nvSpPr>
              <p:cNvPr id="22" name="TextBox 16">
                <a:extLst>
                  <a:ext uri="{FF2B5EF4-FFF2-40B4-BE49-F238E27FC236}">
                    <a16:creationId xmlns:a16="http://schemas.microsoft.com/office/drawing/2014/main" id="{66429EE9-3F6B-6095-6FA2-E7054B24A884}"/>
                  </a:ext>
                </a:extLst>
              </p:cNvPr>
              <p:cNvSpPr txBox="1"/>
              <p:nvPr/>
            </p:nvSpPr>
            <p:spPr>
              <a:xfrm>
                <a:off x="0" y="-9525"/>
                <a:ext cx="2747160" cy="356998"/>
              </a:xfrm>
              <a:prstGeom prst="rect">
                <a:avLst/>
              </a:prstGeom>
            </p:spPr>
            <p:txBody>
              <a:bodyPr lIns="25720" tIns="25720" rIns="25720" bIns="25720" rtlCol="0" anchor="ctr"/>
              <a:lstStyle/>
              <a:p>
                <a:pPr algn="ctr" defTabSz="609630">
                  <a:lnSpc>
                    <a:spcPts val="1063"/>
                  </a:lnSpc>
                  <a:spcBef>
                    <a:spcPct val="0"/>
                  </a:spcBef>
                </a:pPr>
                <a:endParaRPr>
                  <a:solidFill>
                    <a:prstClr val="black"/>
                  </a:solidFill>
                  <a:latin typeface="Calibri"/>
                </a:endParaRPr>
              </a:p>
            </p:txBody>
          </p:sp>
        </p:grpSp>
        <p:sp>
          <p:nvSpPr>
            <p:cNvPr id="16" name="TextBox 17">
              <a:extLst>
                <a:ext uri="{FF2B5EF4-FFF2-40B4-BE49-F238E27FC236}">
                  <a16:creationId xmlns:a16="http://schemas.microsoft.com/office/drawing/2014/main" id="{838C6569-F40F-AE1B-A964-B4CBFABF82C4}"/>
                </a:ext>
              </a:extLst>
            </p:cNvPr>
            <p:cNvSpPr txBox="1"/>
            <p:nvPr/>
          </p:nvSpPr>
          <p:spPr>
            <a:xfrm>
              <a:off x="359121" y="345594"/>
              <a:ext cx="7152931" cy="249165"/>
            </a:xfrm>
            <a:prstGeom prst="rect">
              <a:avLst/>
            </a:prstGeom>
          </p:spPr>
          <p:txBody>
            <a:bodyPr lIns="0" tIns="0" rIns="0" bIns="0" rtlCol="0" anchor="t">
              <a:spAutoFit/>
            </a:bodyPr>
            <a:lstStyle/>
            <a:p>
              <a:pPr algn="just" defTabSz="609630">
                <a:lnSpc>
                  <a:spcPts val="1701"/>
                </a:lnSpc>
                <a:spcBef>
                  <a:spcPct val="0"/>
                </a:spcBef>
              </a:pPr>
              <a:r>
                <a:rPr lang="en-US" dirty="0">
                  <a:solidFill>
                    <a:srgbClr val="000000"/>
                  </a:solidFill>
                  <a:latin typeface="Canva Sans Bold"/>
                </a:rPr>
                <a:t>Join Path: </a:t>
              </a:r>
              <a:r>
                <a:rPr lang="en-US" dirty="0">
                  <a:solidFill>
                    <a:srgbClr val="000000"/>
                  </a:solidFill>
                  <a:latin typeface="Canva Sans"/>
                </a:rPr>
                <a:t>{</a:t>
              </a:r>
              <a:r>
                <a:rPr lang="en-US" dirty="0" err="1">
                  <a:solidFill>
                    <a:srgbClr val="000000"/>
                  </a:solidFill>
                  <a:latin typeface="Canva Sans"/>
                </a:rPr>
                <a:t>Venue.ID</a:t>
              </a:r>
              <a:r>
                <a:rPr lang="en-US" dirty="0">
                  <a:solidFill>
                    <a:srgbClr val="000000"/>
                  </a:solidFill>
                  <a:latin typeface="Canva Sans"/>
                </a:rPr>
                <a:t>=</a:t>
              </a:r>
              <a:r>
                <a:rPr lang="en-US" dirty="0" err="1">
                  <a:solidFill>
                    <a:srgbClr val="000000"/>
                  </a:solidFill>
                  <a:latin typeface="Canva Sans"/>
                </a:rPr>
                <a:t>Events.VenueID</a:t>
              </a:r>
              <a:r>
                <a:rPr lang="en-US" dirty="0">
                  <a:solidFill>
                    <a:srgbClr val="000000"/>
                  </a:solidFill>
                  <a:latin typeface="Canva Sans"/>
                </a:rPr>
                <a:t>...}</a:t>
              </a:r>
            </a:p>
          </p:txBody>
        </p:sp>
        <p:grpSp>
          <p:nvGrpSpPr>
            <p:cNvPr id="17" name="Group 18">
              <a:extLst>
                <a:ext uri="{FF2B5EF4-FFF2-40B4-BE49-F238E27FC236}">
                  <a16:creationId xmlns:a16="http://schemas.microsoft.com/office/drawing/2014/main" id="{B4E54D01-AC56-6009-0734-934C773DFB11}"/>
                </a:ext>
              </a:extLst>
            </p:cNvPr>
            <p:cNvGrpSpPr/>
            <p:nvPr/>
          </p:nvGrpSpPr>
          <p:grpSpPr>
            <a:xfrm>
              <a:off x="0" y="1454978"/>
              <a:ext cx="7152931" cy="904736"/>
              <a:chOff x="0" y="0"/>
              <a:chExt cx="2747160" cy="347473"/>
            </a:xfrm>
          </p:grpSpPr>
          <p:sp>
            <p:nvSpPr>
              <p:cNvPr id="19" name="Freeform 19">
                <a:extLst>
                  <a:ext uri="{FF2B5EF4-FFF2-40B4-BE49-F238E27FC236}">
                    <a16:creationId xmlns:a16="http://schemas.microsoft.com/office/drawing/2014/main" id="{7F2EF5A9-A73C-FBB1-DFD5-BF298E1EF244}"/>
                  </a:ext>
                </a:extLst>
              </p:cNvPr>
              <p:cNvSpPr/>
              <p:nvPr/>
            </p:nvSpPr>
            <p:spPr>
              <a:xfrm>
                <a:off x="0" y="0"/>
                <a:ext cx="2747160" cy="347473"/>
              </a:xfrm>
              <a:custGeom>
                <a:avLst/>
                <a:gdLst/>
                <a:ahLst/>
                <a:cxnLst/>
                <a:rect l="l" t="t" r="r" b="b"/>
                <a:pathLst>
                  <a:path w="2747160" h="347473">
                    <a:moveTo>
                      <a:pt x="46179" y="0"/>
                    </a:moveTo>
                    <a:lnTo>
                      <a:pt x="2700980" y="0"/>
                    </a:lnTo>
                    <a:cubicBezTo>
                      <a:pt x="2713228" y="0"/>
                      <a:pt x="2724974" y="4865"/>
                      <a:pt x="2733634" y="13526"/>
                    </a:cubicBezTo>
                    <a:cubicBezTo>
                      <a:pt x="2742294" y="22186"/>
                      <a:pt x="2747160" y="33932"/>
                      <a:pt x="2747160" y="46179"/>
                    </a:cubicBezTo>
                    <a:lnTo>
                      <a:pt x="2747160" y="301294"/>
                    </a:lnTo>
                    <a:cubicBezTo>
                      <a:pt x="2747160" y="313542"/>
                      <a:pt x="2742294" y="325287"/>
                      <a:pt x="2733634" y="333948"/>
                    </a:cubicBezTo>
                    <a:cubicBezTo>
                      <a:pt x="2724974" y="342608"/>
                      <a:pt x="2713228" y="347473"/>
                      <a:pt x="2700980" y="347473"/>
                    </a:cubicBezTo>
                    <a:lnTo>
                      <a:pt x="46179" y="347473"/>
                    </a:lnTo>
                    <a:cubicBezTo>
                      <a:pt x="33932" y="347473"/>
                      <a:pt x="22186" y="342608"/>
                      <a:pt x="13526" y="333948"/>
                    </a:cubicBezTo>
                    <a:cubicBezTo>
                      <a:pt x="4865" y="325287"/>
                      <a:pt x="0" y="313542"/>
                      <a:pt x="0" y="301294"/>
                    </a:cubicBezTo>
                    <a:lnTo>
                      <a:pt x="0" y="46179"/>
                    </a:lnTo>
                    <a:cubicBezTo>
                      <a:pt x="0" y="33932"/>
                      <a:pt x="4865" y="22186"/>
                      <a:pt x="13526" y="13526"/>
                    </a:cubicBezTo>
                    <a:cubicBezTo>
                      <a:pt x="22186" y="4865"/>
                      <a:pt x="33932" y="0"/>
                      <a:pt x="46179" y="0"/>
                    </a:cubicBezTo>
                    <a:close/>
                  </a:path>
                </a:pathLst>
              </a:custGeom>
              <a:solidFill>
                <a:srgbClr val="D5FAC5"/>
              </a:solidFill>
            </p:spPr>
            <p:txBody>
              <a:bodyPr/>
              <a:lstStyle/>
              <a:p>
                <a:pPr defTabSz="609630"/>
                <a:endParaRPr lang="en-US">
                  <a:solidFill>
                    <a:prstClr val="black"/>
                  </a:solidFill>
                  <a:latin typeface="Calibri"/>
                </a:endParaRPr>
              </a:p>
            </p:txBody>
          </p:sp>
          <p:sp>
            <p:nvSpPr>
              <p:cNvPr id="20" name="TextBox 20">
                <a:extLst>
                  <a:ext uri="{FF2B5EF4-FFF2-40B4-BE49-F238E27FC236}">
                    <a16:creationId xmlns:a16="http://schemas.microsoft.com/office/drawing/2014/main" id="{8558AFEF-2747-CC73-619B-741C395C7C81}"/>
                  </a:ext>
                </a:extLst>
              </p:cNvPr>
              <p:cNvSpPr txBox="1"/>
              <p:nvPr/>
            </p:nvSpPr>
            <p:spPr>
              <a:xfrm>
                <a:off x="0" y="-9525"/>
                <a:ext cx="2747160" cy="356998"/>
              </a:xfrm>
              <a:prstGeom prst="rect">
                <a:avLst/>
              </a:prstGeom>
            </p:spPr>
            <p:txBody>
              <a:bodyPr lIns="25720" tIns="25720" rIns="25720" bIns="25720" rtlCol="0" anchor="ctr"/>
              <a:lstStyle/>
              <a:p>
                <a:pPr algn="ctr" defTabSz="609630">
                  <a:lnSpc>
                    <a:spcPts val="1063"/>
                  </a:lnSpc>
                  <a:spcBef>
                    <a:spcPct val="0"/>
                  </a:spcBef>
                </a:pPr>
                <a:endParaRPr>
                  <a:solidFill>
                    <a:prstClr val="black"/>
                  </a:solidFill>
                  <a:latin typeface="Calibri"/>
                </a:endParaRPr>
              </a:p>
            </p:txBody>
          </p:sp>
        </p:grpSp>
        <p:sp>
          <p:nvSpPr>
            <p:cNvPr id="18" name="TextBox 21">
              <a:extLst>
                <a:ext uri="{FF2B5EF4-FFF2-40B4-BE49-F238E27FC236}">
                  <a16:creationId xmlns:a16="http://schemas.microsoft.com/office/drawing/2014/main" id="{8CE733D4-1E24-F83E-04DC-60FAA9F5803F}"/>
                </a:ext>
              </a:extLst>
            </p:cNvPr>
            <p:cNvSpPr txBox="1"/>
            <p:nvPr/>
          </p:nvSpPr>
          <p:spPr>
            <a:xfrm>
              <a:off x="359121" y="1666139"/>
              <a:ext cx="6107970" cy="491213"/>
            </a:xfrm>
            <a:prstGeom prst="rect">
              <a:avLst/>
            </a:prstGeom>
          </p:spPr>
          <p:txBody>
            <a:bodyPr lIns="0" tIns="0" rIns="0" bIns="0" rtlCol="0" anchor="t">
              <a:spAutoFit/>
            </a:bodyPr>
            <a:lstStyle/>
            <a:p>
              <a:pPr algn="just" defTabSz="609630">
                <a:lnSpc>
                  <a:spcPts val="1701"/>
                </a:lnSpc>
              </a:pPr>
              <a:r>
                <a:rPr lang="en-US" dirty="0">
                  <a:solidFill>
                    <a:srgbClr val="000000"/>
                  </a:solidFill>
                  <a:latin typeface="Canva Sans Bold"/>
                </a:rPr>
                <a:t> Filters: {State</a:t>
              </a:r>
              <a:r>
                <a:rPr lang="en-US" dirty="0">
                  <a:solidFill>
                    <a:srgbClr val="000000"/>
                  </a:solidFill>
                  <a:latin typeface="Canva Sans"/>
                </a:rPr>
                <a:t>: </a:t>
              </a:r>
              <a:r>
                <a:rPr lang="en-US" dirty="0" err="1">
                  <a:solidFill>
                    <a:srgbClr val="000000"/>
                  </a:solidFill>
                  <a:latin typeface="Canva Sans"/>
                </a:rPr>
                <a:t>Venue.State</a:t>
              </a:r>
              <a:r>
                <a:rPr lang="en-US" dirty="0">
                  <a:solidFill>
                    <a:srgbClr val="000000"/>
                  </a:solidFill>
                  <a:latin typeface="Canva Sans"/>
                </a:rPr>
                <a:t>= “MA”,</a:t>
              </a:r>
            </a:p>
            <a:p>
              <a:pPr algn="just" defTabSz="609630">
                <a:lnSpc>
                  <a:spcPts val="1701"/>
                </a:lnSpc>
                <a:spcBef>
                  <a:spcPct val="0"/>
                </a:spcBef>
              </a:pPr>
              <a:r>
                <a:rPr lang="en-US" dirty="0">
                  <a:solidFill>
                    <a:srgbClr val="000000"/>
                  </a:solidFill>
                  <a:latin typeface="Canva Sans Bold"/>
                </a:rPr>
                <a:t>Name</a:t>
              </a:r>
              <a:r>
                <a:rPr lang="en-US" dirty="0">
                  <a:solidFill>
                    <a:srgbClr val="000000"/>
                  </a:solidFill>
                  <a:latin typeface="Canva Sans"/>
                </a:rPr>
                <a:t>: </a:t>
              </a:r>
              <a:r>
                <a:rPr lang="en-US" dirty="0" err="1">
                  <a:solidFill>
                    <a:srgbClr val="000000"/>
                  </a:solidFill>
                  <a:latin typeface="Canva Sans"/>
                </a:rPr>
                <a:t>Venue.Name</a:t>
              </a:r>
              <a:r>
                <a:rPr lang="en-US" dirty="0">
                  <a:solidFill>
                    <a:srgbClr val="000000"/>
                  </a:solidFill>
                  <a:latin typeface="Canva Sans"/>
                </a:rPr>
                <a:t> Like “%Cinemas%”,..</a:t>
              </a:r>
              <a:r>
                <a:rPr lang="en-US" dirty="0">
                  <a:solidFill>
                    <a:srgbClr val="000000"/>
                  </a:solidFill>
                  <a:latin typeface="Canva Sans Bold"/>
                </a:rPr>
                <a:t>}</a:t>
              </a:r>
            </a:p>
          </p:txBody>
        </p:sp>
      </p:grpSp>
    </p:spTree>
    <p:extLst>
      <p:ext uri="{BB962C8B-B14F-4D97-AF65-F5344CB8AC3E}">
        <p14:creationId xmlns:p14="http://schemas.microsoft.com/office/powerpoint/2010/main" val="372617102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AADF-174E-C1BC-5DAE-DBB852F641B8}"/>
              </a:ext>
            </a:extLst>
          </p:cNvPr>
          <p:cNvSpPr>
            <a:spLocks noGrp="1"/>
          </p:cNvSpPr>
          <p:nvPr>
            <p:ph type="title"/>
          </p:nvPr>
        </p:nvSpPr>
        <p:spPr/>
        <p:txBody>
          <a:bodyPr/>
          <a:lstStyle/>
          <a:p>
            <a:r>
              <a:rPr lang="en-US" dirty="0"/>
              <a:t>User Interfaces: Debugging</a:t>
            </a:r>
          </a:p>
        </p:txBody>
      </p:sp>
      <p:pic>
        <p:nvPicPr>
          <p:cNvPr id="7" name="Content Placeholder 6">
            <a:extLst>
              <a:ext uri="{FF2B5EF4-FFF2-40B4-BE49-F238E27FC236}">
                <a16:creationId xmlns:a16="http://schemas.microsoft.com/office/drawing/2014/main" id="{B2793E81-AFC0-D5EC-F894-5B5543DC05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4881" y="942975"/>
            <a:ext cx="7660902" cy="5849040"/>
          </a:xfrm>
        </p:spPr>
      </p:pic>
      <p:sp>
        <p:nvSpPr>
          <p:cNvPr id="8" name="TextBox 7">
            <a:extLst>
              <a:ext uri="{FF2B5EF4-FFF2-40B4-BE49-F238E27FC236}">
                <a16:creationId xmlns:a16="http://schemas.microsoft.com/office/drawing/2014/main" id="{EFBB3369-2C06-D544-297C-EB4D82722E5D}"/>
              </a:ext>
            </a:extLst>
          </p:cNvPr>
          <p:cNvSpPr txBox="1"/>
          <p:nvPr/>
        </p:nvSpPr>
        <p:spPr>
          <a:xfrm>
            <a:off x="8718331" y="1903533"/>
            <a:ext cx="3168869" cy="1200329"/>
          </a:xfrm>
          <a:prstGeom prst="rect">
            <a:avLst/>
          </a:prstGeom>
          <a:noFill/>
        </p:spPr>
        <p:txBody>
          <a:bodyPr wrap="square" lIns="0" rIns="0" rtlCol="0">
            <a:spAutoFit/>
          </a:bodyPr>
          <a:lstStyle/>
          <a:p>
            <a:pPr algn="ctr"/>
            <a:r>
              <a:rPr lang="en-US" dirty="0"/>
              <a:t>Out-of-the-box LLMs have general purpose knowledge, which is </a:t>
            </a:r>
            <a:r>
              <a:rPr lang="en-US" i="1" dirty="0"/>
              <a:t>rarely relevant or actionable</a:t>
            </a:r>
          </a:p>
        </p:txBody>
      </p:sp>
      <p:sp>
        <p:nvSpPr>
          <p:cNvPr id="10" name="Rectangle 9">
            <a:extLst>
              <a:ext uri="{FF2B5EF4-FFF2-40B4-BE49-F238E27FC236}">
                <a16:creationId xmlns:a16="http://schemas.microsoft.com/office/drawing/2014/main" id="{96F40763-CA12-BD5D-F754-6D9DD1768C19}"/>
              </a:ext>
            </a:extLst>
          </p:cNvPr>
          <p:cNvSpPr/>
          <p:nvPr/>
        </p:nvSpPr>
        <p:spPr>
          <a:xfrm>
            <a:off x="4721129" y="2313953"/>
            <a:ext cx="3640994" cy="219178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1" name="TextBox 10">
            <a:extLst>
              <a:ext uri="{FF2B5EF4-FFF2-40B4-BE49-F238E27FC236}">
                <a16:creationId xmlns:a16="http://schemas.microsoft.com/office/drawing/2014/main" id="{B7CA880F-1CDF-AF24-E226-1DBF952B6228}"/>
              </a:ext>
            </a:extLst>
          </p:cNvPr>
          <p:cNvSpPr txBox="1"/>
          <p:nvPr/>
        </p:nvSpPr>
        <p:spPr>
          <a:xfrm>
            <a:off x="8256104" y="3924277"/>
            <a:ext cx="2239617" cy="523220"/>
          </a:xfrm>
          <a:prstGeom prst="rect">
            <a:avLst/>
          </a:prstGeom>
          <a:noFill/>
        </p:spPr>
        <p:txBody>
          <a:bodyPr wrap="square" lIns="0" rIns="0" rtlCol="0">
            <a:spAutoFit/>
          </a:bodyPr>
          <a:lstStyle/>
          <a:p>
            <a:pPr algn="ctr"/>
            <a:r>
              <a:rPr lang="en-US" sz="1400" dirty="0">
                <a:solidFill>
                  <a:schemeClr val="accent1">
                    <a:lumMod val="20000"/>
                    <a:lumOff val="80000"/>
                  </a:schemeClr>
                </a:solidFill>
              </a:rPr>
              <a:t>Provides supporting evidence</a:t>
            </a:r>
          </a:p>
        </p:txBody>
      </p:sp>
      <p:sp>
        <p:nvSpPr>
          <p:cNvPr id="12" name="Rectangle 11">
            <a:extLst>
              <a:ext uri="{FF2B5EF4-FFF2-40B4-BE49-F238E27FC236}">
                <a16:creationId xmlns:a16="http://schemas.microsoft.com/office/drawing/2014/main" id="{8E9DF15E-ECC6-AFCD-3EF6-51086EB7E585}"/>
              </a:ext>
            </a:extLst>
          </p:cNvPr>
          <p:cNvSpPr/>
          <p:nvPr/>
        </p:nvSpPr>
        <p:spPr>
          <a:xfrm>
            <a:off x="4721129" y="5512903"/>
            <a:ext cx="3640993" cy="86476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3" name="TextBox 12">
            <a:extLst>
              <a:ext uri="{FF2B5EF4-FFF2-40B4-BE49-F238E27FC236}">
                <a16:creationId xmlns:a16="http://schemas.microsoft.com/office/drawing/2014/main" id="{4E6DD084-EFA5-1DE7-BB2A-16146E71D3E0}"/>
              </a:ext>
            </a:extLst>
          </p:cNvPr>
          <p:cNvSpPr txBox="1"/>
          <p:nvPr/>
        </p:nvSpPr>
        <p:spPr>
          <a:xfrm>
            <a:off x="8256104" y="5615107"/>
            <a:ext cx="2239617" cy="523220"/>
          </a:xfrm>
          <a:prstGeom prst="rect">
            <a:avLst/>
          </a:prstGeom>
          <a:noFill/>
        </p:spPr>
        <p:txBody>
          <a:bodyPr wrap="square" lIns="0" rIns="0" rtlCol="0">
            <a:spAutoFit/>
          </a:bodyPr>
          <a:lstStyle/>
          <a:p>
            <a:pPr algn="ctr"/>
            <a:r>
              <a:rPr lang="en-US" sz="1400" dirty="0">
                <a:solidFill>
                  <a:schemeClr val="accent1">
                    <a:lumMod val="20000"/>
                    <a:lumOff val="80000"/>
                  </a:schemeClr>
                </a:solidFill>
              </a:rPr>
              <a:t>Specific, actionable recommendation</a:t>
            </a:r>
          </a:p>
        </p:txBody>
      </p:sp>
    </p:spTree>
    <p:extLst>
      <p:ext uri="{BB962C8B-B14F-4D97-AF65-F5344CB8AC3E}">
        <p14:creationId xmlns:p14="http://schemas.microsoft.com/office/powerpoint/2010/main" val="4152660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AADF-174E-C1BC-5DAE-DBB852F641B8}"/>
              </a:ext>
            </a:extLst>
          </p:cNvPr>
          <p:cNvSpPr>
            <a:spLocks noGrp="1"/>
          </p:cNvSpPr>
          <p:nvPr>
            <p:ph type="title"/>
          </p:nvPr>
        </p:nvSpPr>
        <p:spPr/>
        <p:txBody>
          <a:bodyPr/>
          <a:lstStyle/>
          <a:p>
            <a:r>
              <a:rPr lang="en-US" dirty="0"/>
              <a:t>User Interfaces: Debugging</a:t>
            </a:r>
          </a:p>
        </p:txBody>
      </p:sp>
      <p:pic>
        <p:nvPicPr>
          <p:cNvPr id="11" name="Picture 10">
            <a:extLst>
              <a:ext uri="{FF2B5EF4-FFF2-40B4-BE49-F238E27FC236}">
                <a16:creationId xmlns:a16="http://schemas.microsoft.com/office/drawing/2014/main" id="{F3AFDAD4-115F-41DF-1BCC-1987D6294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13" y="942975"/>
            <a:ext cx="8099339" cy="5610225"/>
          </a:xfrm>
          <a:prstGeom prst="rect">
            <a:avLst/>
          </a:prstGeom>
        </p:spPr>
      </p:pic>
      <p:sp>
        <p:nvSpPr>
          <p:cNvPr id="12" name="TextBox 11">
            <a:extLst>
              <a:ext uri="{FF2B5EF4-FFF2-40B4-BE49-F238E27FC236}">
                <a16:creationId xmlns:a16="http://schemas.microsoft.com/office/drawing/2014/main" id="{A9F6BE5B-624A-1B4B-3154-E49590ED8180}"/>
              </a:ext>
            </a:extLst>
          </p:cNvPr>
          <p:cNvSpPr txBox="1"/>
          <p:nvPr/>
        </p:nvSpPr>
        <p:spPr>
          <a:xfrm>
            <a:off x="8860521" y="2505670"/>
            <a:ext cx="3013413" cy="923330"/>
          </a:xfrm>
          <a:prstGeom prst="rect">
            <a:avLst/>
          </a:prstGeom>
          <a:noFill/>
        </p:spPr>
        <p:txBody>
          <a:bodyPr wrap="square" lIns="0" rIns="0" rtlCol="0">
            <a:spAutoFit/>
          </a:bodyPr>
          <a:lstStyle/>
          <a:p>
            <a:pPr algn="ctr"/>
            <a:r>
              <a:rPr lang="en-US" dirty="0"/>
              <a:t>Makes live query for relevant telemetry (instance-specific knowledge)</a:t>
            </a:r>
          </a:p>
        </p:txBody>
      </p:sp>
      <p:sp>
        <p:nvSpPr>
          <p:cNvPr id="13" name="TextBox 12">
            <a:extLst>
              <a:ext uri="{FF2B5EF4-FFF2-40B4-BE49-F238E27FC236}">
                <a16:creationId xmlns:a16="http://schemas.microsoft.com/office/drawing/2014/main" id="{83373F05-D90C-260C-BE0D-87E001813220}"/>
              </a:ext>
            </a:extLst>
          </p:cNvPr>
          <p:cNvSpPr txBox="1"/>
          <p:nvPr/>
        </p:nvSpPr>
        <p:spPr>
          <a:xfrm>
            <a:off x="9034160" y="1251366"/>
            <a:ext cx="2800350" cy="923330"/>
          </a:xfrm>
          <a:prstGeom prst="rect">
            <a:avLst/>
          </a:prstGeom>
          <a:noFill/>
        </p:spPr>
        <p:txBody>
          <a:bodyPr wrap="square" lIns="0" rIns="0" rtlCol="0">
            <a:spAutoFit/>
          </a:bodyPr>
          <a:lstStyle/>
          <a:p>
            <a:pPr algn="ctr"/>
            <a:r>
              <a:rPr lang="en-US" dirty="0"/>
              <a:t>Access information not available to pre-trained model (tickets, DB schema)</a:t>
            </a:r>
          </a:p>
        </p:txBody>
      </p:sp>
      <p:sp>
        <p:nvSpPr>
          <p:cNvPr id="14" name="TextBox 13">
            <a:extLst>
              <a:ext uri="{FF2B5EF4-FFF2-40B4-BE49-F238E27FC236}">
                <a16:creationId xmlns:a16="http://schemas.microsoft.com/office/drawing/2014/main" id="{C1E36FC6-D855-0033-8F3A-77419FF4F302}"/>
              </a:ext>
            </a:extLst>
          </p:cNvPr>
          <p:cNvSpPr txBox="1"/>
          <p:nvPr/>
        </p:nvSpPr>
        <p:spPr>
          <a:xfrm>
            <a:off x="8873787" y="3737391"/>
            <a:ext cx="3121096" cy="923330"/>
          </a:xfrm>
          <a:prstGeom prst="rect">
            <a:avLst/>
          </a:prstGeom>
          <a:noFill/>
        </p:spPr>
        <p:txBody>
          <a:bodyPr wrap="square" lIns="0" rIns="0" rtlCol="0">
            <a:spAutoFit/>
          </a:bodyPr>
          <a:lstStyle/>
          <a:p>
            <a:pPr algn="ctr"/>
            <a:r>
              <a:rPr lang="en-US" dirty="0"/>
              <a:t>Still uses classical change-point and time series anomaly detection algorithms</a:t>
            </a:r>
          </a:p>
        </p:txBody>
      </p:sp>
      <p:sp>
        <p:nvSpPr>
          <p:cNvPr id="15" name="TextBox 14">
            <a:extLst>
              <a:ext uri="{FF2B5EF4-FFF2-40B4-BE49-F238E27FC236}">
                <a16:creationId xmlns:a16="http://schemas.microsoft.com/office/drawing/2014/main" id="{26C43E85-6CD4-44A9-7E1E-BC6F0835678B}"/>
              </a:ext>
            </a:extLst>
          </p:cNvPr>
          <p:cNvSpPr txBox="1"/>
          <p:nvPr/>
        </p:nvSpPr>
        <p:spPr>
          <a:xfrm>
            <a:off x="8873787" y="4942798"/>
            <a:ext cx="3121096" cy="923330"/>
          </a:xfrm>
          <a:prstGeom prst="rect">
            <a:avLst/>
          </a:prstGeom>
          <a:noFill/>
        </p:spPr>
        <p:txBody>
          <a:bodyPr wrap="square" lIns="0" rIns="0" rtlCol="0">
            <a:spAutoFit/>
          </a:bodyPr>
          <a:lstStyle/>
          <a:p>
            <a:pPr algn="ctr"/>
            <a:r>
              <a:rPr lang="en-US" dirty="0"/>
              <a:t>Standard statistical models for impact estimation and ranking</a:t>
            </a:r>
          </a:p>
        </p:txBody>
      </p:sp>
      <p:sp>
        <p:nvSpPr>
          <p:cNvPr id="16" name="Rectangle 15">
            <a:extLst>
              <a:ext uri="{FF2B5EF4-FFF2-40B4-BE49-F238E27FC236}">
                <a16:creationId xmlns:a16="http://schemas.microsoft.com/office/drawing/2014/main" id="{ADFF65C4-02BC-EA4A-5743-5B78998308CE}"/>
              </a:ext>
            </a:extLst>
          </p:cNvPr>
          <p:cNvSpPr/>
          <p:nvPr/>
        </p:nvSpPr>
        <p:spPr>
          <a:xfrm>
            <a:off x="2063932" y="5225143"/>
            <a:ext cx="4297680" cy="68988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7" name="Rectangle 16">
            <a:extLst>
              <a:ext uri="{FF2B5EF4-FFF2-40B4-BE49-F238E27FC236}">
                <a16:creationId xmlns:a16="http://schemas.microsoft.com/office/drawing/2014/main" id="{48DC864A-9380-FEA3-439A-837B932AACE0}"/>
              </a:ext>
            </a:extLst>
          </p:cNvPr>
          <p:cNvSpPr/>
          <p:nvPr/>
        </p:nvSpPr>
        <p:spPr>
          <a:xfrm>
            <a:off x="4030339" y="1116657"/>
            <a:ext cx="4543818" cy="307103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224218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392A-991D-3DC2-0AE2-567A59BB26AA}"/>
              </a:ext>
            </a:extLst>
          </p:cNvPr>
          <p:cNvSpPr>
            <a:spLocks noGrp="1"/>
          </p:cNvSpPr>
          <p:nvPr>
            <p:ph type="title"/>
          </p:nvPr>
        </p:nvSpPr>
        <p:spPr/>
        <p:txBody>
          <a:bodyPr/>
          <a:lstStyle/>
          <a:p>
            <a:r>
              <a:rPr lang="en-US" dirty="0"/>
              <a:t>ML has infiltrated all levels of the DB</a:t>
            </a:r>
          </a:p>
        </p:txBody>
      </p:sp>
      <p:pic>
        <p:nvPicPr>
          <p:cNvPr id="8" name="Graphic 7" descr="User with solid fill">
            <a:extLst>
              <a:ext uri="{FF2B5EF4-FFF2-40B4-BE49-F238E27FC236}">
                <a16:creationId xmlns:a16="http://schemas.microsoft.com/office/drawing/2014/main" id="{39DFE206-2D07-6559-E2E5-CC97189A95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312" y="1965960"/>
            <a:ext cx="914400" cy="914400"/>
          </a:xfrm>
          <a:prstGeom prst="rect">
            <a:avLst/>
          </a:prstGeom>
        </p:spPr>
      </p:pic>
      <p:sp>
        <p:nvSpPr>
          <p:cNvPr id="11" name="Trapezoid 10">
            <a:extLst>
              <a:ext uri="{FF2B5EF4-FFF2-40B4-BE49-F238E27FC236}">
                <a16:creationId xmlns:a16="http://schemas.microsoft.com/office/drawing/2014/main" id="{B4728616-6F14-1657-05C6-4553BFD71C39}"/>
              </a:ext>
            </a:extLst>
          </p:cNvPr>
          <p:cNvSpPr/>
          <p:nvPr/>
        </p:nvSpPr>
        <p:spPr>
          <a:xfrm rot="16200000">
            <a:off x="4142910" y="2072011"/>
            <a:ext cx="1082040" cy="638175"/>
          </a:xfrm>
          <a:prstGeom prst="trapezoi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3" name="Graphic 12" descr="Document with solid fill">
            <a:extLst>
              <a:ext uri="{FF2B5EF4-FFF2-40B4-BE49-F238E27FC236}">
                <a16:creationId xmlns:a16="http://schemas.microsoft.com/office/drawing/2014/main" id="{5432A89E-3387-9E51-9BF5-F2B1281163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60864" y="1156619"/>
            <a:ext cx="914400" cy="914400"/>
          </a:xfrm>
          <a:prstGeom prst="rect">
            <a:avLst/>
          </a:prstGeom>
        </p:spPr>
      </p:pic>
      <p:pic>
        <p:nvPicPr>
          <p:cNvPr id="14" name="Graphic 13" descr="Document with solid fill">
            <a:extLst>
              <a:ext uri="{FF2B5EF4-FFF2-40B4-BE49-F238E27FC236}">
                <a16:creationId xmlns:a16="http://schemas.microsoft.com/office/drawing/2014/main" id="{FFDD509B-21A4-11B0-1910-AA62CE00DB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2200" y="2365819"/>
            <a:ext cx="914400" cy="914400"/>
          </a:xfrm>
          <a:prstGeom prst="rect">
            <a:avLst/>
          </a:prstGeom>
        </p:spPr>
      </p:pic>
      <p:sp>
        <p:nvSpPr>
          <p:cNvPr id="30" name="Up-Down Arrow 29">
            <a:extLst>
              <a:ext uri="{FF2B5EF4-FFF2-40B4-BE49-F238E27FC236}">
                <a16:creationId xmlns:a16="http://schemas.microsoft.com/office/drawing/2014/main" id="{E4D03423-6E80-63D9-F1B3-73E34840956F}"/>
              </a:ext>
            </a:extLst>
          </p:cNvPr>
          <p:cNvSpPr/>
          <p:nvPr/>
        </p:nvSpPr>
        <p:spPr>
          <a:xfrm rot="5400000">
            <a:off x="2931960" y="1640182"/>
            <a:ext cx="396812" cy="1639682"/>
          </a:xfrm>
          <a:prstGeom prst="up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34" name="Graphic 33" descr="Database with solid fill">
            <a:extLst>
              <a:ext uri="{FF2B5EF4-FFF2-40B4-BE49-F238E27FC236}">
                <a16:creationId xmlns:a16="http://schemas.microsoft.com/office/drawing/2014/main" id="{79A642CE-8572-23A3-9DEC-7028EB3606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16719" y="2354770"/>
            <a:ext cx="914400" cy="914400"/>
          </a:xfrm>
          <a:prstGeom prst="rect">
            <a:avLst/>
          </a:prstGeom>
        </p:spPr>
      </p:pic>
      <p:sp>
        <p:nvSpPr>
          <p:cNvPr id="35" name="Up-Down Arrow 34">
            <a:extLst>
              <a:ext uri="{FF2B5EF4-FFF2-40B4-BE49-F238E27FC236}">
                <a16:creationId xmlns:a16="http://schemas.microsoft.com/office/drawing/2014/main" id="{C1D226EB-F5DA-F6E2-D574-5DC989EDACF1}"/>
              </a:ext>
            </a:extLst>
          </p:cNvPr>
          <p:cNvSpPr/>
          <p:nvPr/>
        </p:nvSpPr>
        <p:spPr>
          <a:xfrm rot="4355494">
            <a:off x="6147615" y="1062590"/>
            <a:ext cx="396812" cy="1639682"/>
          </a:xfrm>
          <a:prstGeom prst="up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6" name="Up-Down Arrow 35">
            <a:extLst>
              <a:ext uri="{FF2B5EF4-FFF2-40B4-BE49-F238E27FC236}">
                <a16:creationId xmlns:a16="http://schemas.microsoft.com/office/drawing/2014/main" id="{B5F54DF6-D082-994F-9276-A330E29D2248}"/>
              </a:ext>
            </a:extLst>
          </p:cNvPr>
          <p:cNvSpPr/>
          <p:nvPr/>
        </p:nvSpPr>
        <p:spPr>
          <a:xfrm rot="6159769">
            <a:off x="6149360" y="1893451"/>
            <a:ext cx="396812" cy="1639682"/>
          </a:xfrm>
          <a:prstGeom prst="up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7" name="Up-Down Arrow 36">
            <a:extLst>
              <a:ext uri="{FF2B5EF4-FFF2-40B4-BE49-F238E27FC236}">
                <a16:creationId xmlns:a16="http://schemas.microsoft.com/office/drawing/2014/main" id="{9274E762-84E3-3E71-7C0C-5D71E0E6265A}"/>
              </a:ext>
            </a:extLst>
          </p:cNvPr>
          <p:cNvSpPr/>
          <p:nvPr/>
        </p:nvSpPr>
        <p:spPr>
          <a:xfrm rot="5400000">
            <a:off x="8924329" y="846312"/>
            <a:ext cx="396812" cy="1639682"/>
          </a:xfrm>
          <a:prstGeom prst="up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8" name="Up-Down Arrow 37">
            <a:extLst>
              <a:ext uri="{FF2B5EF4-FFF2-40B4-BE49-F238E27FC236}">
                <a16:creationId xmlns:a16="http://schemas.microsoft.com/office/drawing/2014/main" id="{617FCBAF-B7AB-F61B-E63B-90B870EF210F}"/>
              </a:ext>
            </a:extLst>
          </p:cNvPr>
          <p:cNvSpPr/>
          <p:nvPr/>
        </p:nvSpPr>
        <p:spPr>
          <a:xfrm rot="5400000">
            <a:off x="8924329" y="1978403"/>
            <a:ext cx="396812" cy="1639682"/>
          </a:xfrm>
          <a:prstGeom prst="up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9" name="TextBox 38">
            <a:extLst>
              <a:ext uri="{FF2B5EF4-FFF2-40B4-BE49-F238E27FC236}">
                <a16:creationId xmlns:a16="http://schemas.microsoft.com/office/drawing/2014/main" id="{DE31A4FF-33FE-2B3C-7E13-C56F5B3AAD4F}"/>
              </a:ext>
            </a:extLst>
          </p:cNvPr>
          <p:cNvSpPr txBox="1"/>
          <p:nvPr/>
        </p:nvSpPr>
        <p:spPr>
          <a:xfrm>
            <a:off x="304800" y="3423761"/>
            <a:ext cx="2310384" cy="1200329"/>
          </a:xfrm>
          <a:prstGeom prst="rect">
            <a:avLst/>
          </a:prstGeom>
          <a:noFill/>
        </p:spPr>
        <p:txBody>
          <a:bodyPr wrap="square" lIns="0" rIns="0" rtlCol="0">
            <a:spAutoFit/>
          </a:bodyPr>
          <a:lstStyle/>
          <a:p>
            <a:pPr algn="ctr"/>
            <a:r>
              <a:rPr lang="en-US" u="sng" dirty="0"/>
              <a:t>User Interfaces</a:t>
            </a:r>
          </a:p>
          <a:p>
            <a:pPr algn="ctr"/>
            <a:endParaRPr lang="en-US" dirty="0"/>
          </a:p>
          <a:p>
            <a:pPr algn="ctr"/>
            <a:r>
              <a:rPr lang="en-US" dirty="0"/>
              <a:t>Query gen [1]</a:t>
            </a:r>
          </a:p>
          <a:p>
            <a:pPr algn="ctr"/>
            <a:r>
              <a:rPr lang="en-US" dirty="0"/>
              <a:t>Debugging [2]</a:t>
            </a:r>
          </a:p>
        </p:txBody>
      </p:sp>
      <p:sp>
        <p:nvSpPr>
          <p:cNvPr id="40" name="TextBox 39">
            <a:extLst>
              <a:ext uri="{FF2B5EF4-FFF2-40B4-BE49-F238E27FC236}">
                <a16:creationId xmlns:a16="http://schemas.microsoft.com/office/drawing/2014/main" id="{67E1C558-2F60-3A9A-6B84-841DF95ACDB8}"/>
              </a:ext>
            </a:extLst>
          </p:cNvPr>
          <p:cNvSpPr txBox="1"/>
          <p:nvPr/>
        </p:nvSpPr>
        <p:spPr>
          <a:xfrm>
            <a:off x="3509296" y="3423761"/>
            <a:ext cx="2427678" cy="1477328"/>
          </a:xfrm>
          <a:prstGeom prst="rect">
            <a:avLst/>
          </a:prstGeom>
          <a:noFill/>
        </p:spPr>
        <p:txBody>
          <a:bodyPr wrap="square" lIns="0" rIns="0" rtlCol="0">
            <a:spAutoFit/>
          </a:bodyPr>
          <a:lstStyle/>
          <a:p>
            <a:pPr algn="ctr"/>
            <a:r>
              <a:rPr lang="en-US" u="sng" dirty="0"/>
              <a:t>Provisioning</a:t>
            </a:r>
          </a:p>
          <a:p>
            <a:pPr algn="ctr"/>
            <a:endParaRPr lang="en-US" dirty="0"/>
          </a:p>
          <a:p>
            <a:pPr algn="ctr"/>
            <a:r>
              <a:rPr lang="en-US" dirty="0"/>
              <a:t>Intelligent scaling [3]</a:t>
            </a:r>
          </a:p>
          <a:p>
            <a:pPr algn="ctr"/>
            <a:r>
              <a:rPr lang="en-US" dirty="0" err="1"/>
              <a:t>Warmpool</a:t>
            </a:r>
            <a:r>
              <a:rPr lang="en-US" dirty="0"/>
              <a:t> sizing [6]</a:t>
            </a:r>
          </a:p>
          <a:p>
            <a:pPr algn="ctr"/>
            <a:endParaRPr lang="en-US" dirty="0"/>
          </a:p>
        </p:txBody>
      </p:sp>
      <p:sp>
        <p:nvSpPr>
          <p:cNvPr id="41" name="TextBox 40">
            <a:extLst>
              <a:ext uri="{FF2B5EF4-FFF2-40B4-BE49-F238E27FC236}">
                <a16:creationId xmlns:a16="http://schemas.microsoft.com/office/drawing/2014/main" id="{1F6C27B4-C639-92BD-199B-E625543CCE17}"/>
              </a:ext>
            </a:extLst>
          </p:cNvPr>
          <p:cNvSpPr txBox="1"/>
          <p:nvPr/>
        </p:nvSpPr>
        <p:spPr>
          <a:xfrm>
            <a:off x="6629471" y="3447362"/>
            <a:ext cx="2310384" cy="1200329"/>
          </a:xfrm>
          <a:prstGeom prst="rect">
            <a:avLst/>
          </a:prstGeom>
          <a:noFill/>
        </p:spPr>
        <p:txBody>
          <a:bodyPr wrap="square" lIns="0" rIns="0" rtlCol="0">
            <a:spAutoFit/>
          </a:bodyPr>
          <a:lstStyle/>
          <a:p>
            <a:pPr algn="ctr"/>
            <a:r>
              <a:rPr lang="en-US" u="sng" dirty="0"/>
              <a:t>Scheduling</a:t>
            </a:r>
          </a:p>
          <a:p>
            <a:pPr algn="ctr"/>
            <a:endParaRPr lang="en-US" dirty="0"/>
          </a:p>
          <a:p>
            <a:pPr algn="ctr"/>
            <a:r>
              <a:rPr lang="en-US" dirty="0"/>
              <a:t>Auto-WLM [4]</a:t>
            </a:r>
          </a:p>
          <a:p>
            <a:pPr algn="ctr"/>
            <a:endParaRPr lang="en-US" dirty="0"/>
          </a:p>
        </p:txBody>
      </p:sp>
      <p:sp>
        <p:nvSpPr>
          <p:cNvPr id="42" name="TextBox 41">
            <a:extLst>
              <a:ext uri="{FF2B5EF4-FFF2-40B4-BE49-F238E27FC236}">
                <a16:creationId xmlns:a16="http://schemas.microsoft.com/office/drawing/2014/main" id="{6AD92AF2-01AD-D142-CFC1-6A3CA350FA17}"/>
              </a:ext>
            </a:extLst>
          </p:cNvPr>
          <p:cNvSpPr txBox="1"/>
          <p:nvPr/>
        </p:nvSpPr>
        <p:spPr>
          <a:xfrm>
            <a:off x="9244584" y="3471241"/>
            <a:ext cx="2310384" cy="1477328"/>
          </a:xfrm>
          <a:prstGeom prst="rect">
            <a:avLst/>
          </a:prstGeom>
          <a:noFill/>
        </p:spPr>
        <p:txBody>
          <a:bodyPr wrap="square" lIns="0" rIns="0" rtlCol="0">
            <a:spAutoFit/>
          </a:bodyPr>
          <a:lstStyle/>
          <a:p>
            <a:pPr algn="ctr"/>
            <a:r>
              <a:rPr lang="en-US" u="sng" dirty="0"/>
              <a:t>Indexing</a:t>
            </a:r>
          </a:p>
          <a:p>
            <a:pPr algn="ctr"/>
            <a:endParaRPr lang="en-US" dirty="0"/>
          </a:p>
          <a:p>
            <a:pPr algn="ctr"/>
            <a:r>
              <a:rPr lang="en-US" dirty="0"/>
              <a:t>Multi-dimensional data layouts [5]</a:t>
            </a:r>
          </a:p>
          <a:p>
            <a:pPr algn="ctr"/>
            <a:endParaRPr lang="en-US" dirty="0"/>
          </a:p>
        </p:txBody>
      </p:sp>
      <p:pic>
        <p:nvPicPr>
          <p:cNvPr id="43" name="Graphic 42" descr="Database with solid fill">
            <a:extLst>
              <a:ext uri="{FF2B5EF4-FFF2-40B4-BE49-F238E27FC236}">
                <a16:creationId xmlns:a16="http://schemas.microsoft.com/office/drawing/2014/main" id="{E9331125-06E4-EEF2-42AB-0985B5877F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25680" y="1231592"/>
            <a:ext cx="914400" cy="914400"/>
          </a:xfrm>
          <a:prstGeom prst="rect">
            <a:avLst/>
          </a:prstGeom>
        </p:spPr>
      </p:pic>
      <p:sp>
        <p:nvSpPr>
          <p:cNvPr id="44" name="TextBox 43">
            <a:extLst>
              <a:ext uri="{FF2B5EF4-FFF2-40B4-BE49-F238E27FC236}">
                <a16:creationId xmlns:a16="http://schemas.microsoft.com/office/drawing/2014/main" id="{507EE615-A6BB-FBA3-F911-708021EFCE06}"/>
              </a:ext>
            </a:extLst>
          </p:cNvPr>
          <p:cNvSpPr txBox="1"/>
          <p:nvPr/>
        </p:nvSpPr>
        <p:spPr>
          <a:xfrm>
            <a:off x="304800" y="4734293"/>
            <a:ext cx="11436096" cy="2031325"/>
          </a:xfrm>
          <a:prstGeom prst="rect">
            <a:avLst/>
          </a:prstGeom>
          <a:noFill/>
        </p:spPr>
        <p:txBody>
          <a:bodyPr wrap="square" lIns="0" rIns="0" rtlCol="0">
            <a:spAutoFit/>
          </a:bodyPr>
          <a:lstStyle/>
          <a:p>
            <a:pPr algn="ctr"/>
            <a:r>
              <a:rPr lang="en-US" dirty="0"/>
              <a:t>[1] Amazon Q Generative SQL for Redshift. </a:t>
            </a:r>
            <a:r>
              <a:rPr lang="en-US" sz="1000" dirty="0"/>
              <a:t>(https://</a:t>
            </a:r>
            <a:r>
              <a:rPr lang="en-US" sz="1000" dirty="0" err="1"/>
              <a:t>aws.amazon.com</a:t>
            </a:r>
            <a:r>
              <a:rPr lang="en-US" sz="1000" dirty="0"/>
              <a:t>/about-</a:t>
            </a:r>
            <a:r>
              <a:rPr lang="en-US" sz="1000" dirty="0" err="1"/>
              <a:t>aws</a:t>
            </a:r>
            <a:r>
              <a:rPr lang="en-US" sz="1000" dirty="0"/>
              <a:t>/</a:t>
            </a:r>
            <a:r>
              <a:rPr lang="en-US" sz="1000" dirty="0" err="1"/>
              <a:t>whats</a:t>
            </a:r>
            <a:r>
              <a:rPr lang="en-US" sz="1000" dirty="0"/>
              <a:t>-new/2024/09/amazon-q-generative-</a:t>
            </a:r>
            <a:r>
              <a:rPr lang="en-US" sz="1000" dirty="0" err="1"/>
              <a:t>sql</a:t>
            </a:r>
            <a:r>
              <a:rPr lang="en-US" sz="1000" dirty="0"/>
              <a:t>-amazon-redshift/)</a:t>
            </a:r>
          </a:p>
          <a:p>
            <a:pPr algn="ctr"/>
            <a:r>
              <a:rPr lang="en-US" dirty="0"/>
              <a:t>[2] V. Singh, et al. Pandas: Performance Debugging for Databases using LLM Agents.</a:t>
            </a:r>
          </a:p>
          <a:p>
            <a:pPr algn="ctr"/>
            <a:r>
              <a:rPr lang="en-US" dirty="0"/>
              <a:t>[3] V. Nathan et al. </a:t>
            </a:r>
            <a:r>
              <a:rPr lang="en-US" i="0" dirty="0">
                <a:effectLst/>
              </a:rPr>
              <a:t>Intelligent Scaling in Amazon Redshift.</a:t>
            </a:r>
          </a:p>
          <a:p>
            <a:pPr algn="ctr"/>
            <a:r>
              <a:rPr lang="en-US" dirty="0"/>
              <a:t>[4] G. Saxena. Auto-WLM: Machine Learning Enhanced Workload Management in Amazon Redshift.</a:t>
            </a:r>
          </a:p>
          <a:p>
            <a:pPr algn="ctr"/>
            <a:r>
              <a:rPr lang="en-US" dirty="0"/>
              <a:t>[5] J Ding, et al. Multidimensional data layouts in Amazon Redshift.</a:t>
            </a:r>
          </a:p>
          <a:p>
            <a:pPr algn="ctr"/>
            <a:r>
              <a:rPr lang="en-US" dirty="0"/>
              <a:t>[6] Resource Management in Aurora Serverless. </a:t>
            </a:r>
            <a:r>
              <a:rPr lang="en-US" sz="1000" dirty="0"/>
              <a:t>https://</a:t>
            </a:r>
            <a:r>
              <a:rPr lang="en-US" sz="1000" dirty="0" err="1"/>
              <a:t>brooker.co.za</a:t>
            </a:r>
            <a:r>
              <a:rPr lang="en-US" sz="1000" dirty="0"/>
              <a:t>/blog/2024/07/29/aurora-</a:t>
            </a:r>
            <a:r>
              <a:rPr lang="en-US" sz="1000" dirty="0" err="1"/>
              <a:t>serverless.html</a:t>
            </a:r>
            <a:endParaRPr lang="en-US" sz="1000" dirty="0"/>
          </a:p>
          <a:p>
            <a:pPr algn="ctr"/>
            <a:endParaRPr lang="en-US" dirty="0"/>
          </a:p>
        </p:txBody>
      </p:sp>
    </p:spTree>
    <p:extLst>
      <p:ext uri="{BB962C8B-B14F-4D97-AF65-F5344CB8AC3E}">
        <p14:creationId xmlns:p14="http://schemas.microsoft.com/office/powerpoint/2010/main" val="147264345"/>
      </p:ext>
    </p:extLst>
  </p:cSld>
  <p:clrMapOvr>
    <a:masterClrMapping/>
  </p:clrMapOvr>
  <p:transition>
    <p:fade/>
  </p:transition>
</p:sld>
</file>

<file path=ppt/theme/theme1.xml><?xml version="1.0" encoding="utf-8"?>
<a:theme xmlns:a="http://schemas.openxmlformats.org/drawingml/2006/main" name="AWS reInvent 2023">
  <a:themeElements>
    <a:clrScheme name="Custom 22">
      <a:dk1>
        <a:srgbClr val="000000"/>
      </a:dk1>
      <a:lt1>
        <a:srgbClr val="FFFFFF"/>
      </a:lt1>
      <a:dk2>
        <a:srgbClr val="09051B"/>
      </a:dk2>
      <a:lt2>
        <a:srgbClr val="F2F4F4"/>
      </a:lt2>
      <a:accent1>
        <a:srgbClr val="F66C02"/>
      </a:accent1>
      <a:accent2>
        <a:srgbClr val="F2B118"/>
      </a:accent2>
      <a:accent3>
        <a:srgbClr val="FFF200"/>
      </a:accent3>
      <a:accent4>
        <a:srgbClr val="FF28EF"/>
      </a:accent4>
      <a:accent5>
        <a:srgbClr val="0F65F9"/>
      </a:accent5>
      <a:accent6>
        <a:srgbClr val="5600C2"/>
      </a:accent6>
      <a:hlink>
        <a:srgbClr val="2E77FA"/>
      </a:hlink>
      <a:folHlink>
        <a:srgbClr val="2E77FA"/>
      </a:folHlink>
    </a:clrScheme>
    <a:fontScheme name="Ember Display all the way">
      <a:majorFont>
        <a:latin typeface="Amazon Ember Displa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ctr">
          <a:defRPr dirty="0" err="1" smtClean="0"/>
        </a:defPPr>
      </a:lstStyle>
    </a:txDef>
  </a:objectDefaults>
  <a:extraClrSchemeLst/>
  <a:extLst>
    <a:ext uri="{05A4C25C-085E-4340-85A3-A5531E510DB2}">
      <thm15:themeFamily xmlns:thm15="http://schemas.microsoft.com/office/thememl/2012/main" name="ANT352_NEW_AmazonQ_E1_20231129_KMEdited" id="{60914435-521C-FC4A-A081-48878E76A944}" vid="{7FC6D914-8414-ED4F-9650-F63AC48518E9}"/>
    </a:ext>
  </a:extLst>
</a:theme>
</file>

<file path=ppt/theme/theme2.xml><?xml version="1.0" encoding="utf-8"?>
<a:theme xmlns:a="http://schemas.openxmlformats.org/drawingml/2006/main" name="Office Theme">
  <a:themeElements>
    <a:clrScheme name="reInforce 2023b">
      <a:dk1>
        <a:srgbClr val="000000"/>
      </a:dk1>
      <a:lt1>
        <a:srgbClr val="FFFFFF"/>
      </a:lt1>
      <a:dk2>
        <a:srgbClr val="000036"/>
      </a:dk2>
      <a:lt2>
        <a:srgbClr val="F2F4F4"/>
      </a:lt2>
      <a:accent1>
        <a:srgbClr val="80EAA8"/>
      </a:accent1>
      <a:accent2>
        <a:srgbClr val="47AEFF"/>
      </a:accent2>
      <a:accent3>
        <a:srgbClr val="EA74D4"/>
      </a:accent3>
      <a:accent4>
        <a:srgbClr val="B332E2"/>
      </a:accent4>
      <a:accent5>
        <a:srgbClr val="FF4D00"/>
      </a:accent5>
      <a:accent6>
        <a:srgbClr val="052E6B"/>
      </a:accent6>
      <a:hlink>
        <a:srgbClr val="47AEFF"/>
      </a:hlink>
      <a:folHlink>
        <a:srgbClr val="47AEFF"/>
      </a:folHlink>
    </a:clrScheme>
    <a:fontScheme name="Ember Display all the way">
      <a:majorFont>
        <a:latin typeface="Amazon Ember Displa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reInforce 2023b">
      <a:dk1>
        <a:srgbClr val="000000"/>
      </a:dk1>
      <a:lt1>
        <a:srgbClr val="FFFFFF"/>
      </a:lt1>
      <a:dk2>
        <a:srgbClr val="000036"/>
      </a:dk2>
      <a:lt2>
        <a:srgbClr val="F2F4F4"/>
      </a:lt2>
      <a:accent1>
        <a:srgbClr val="80EAA8"/>
      </a:accent1>
      <a:accent2>
        <a:srgbClr val="47AEFF"/>
      </a:accent2>
      <a:accent3>
        <a:srgbClr val="EA74D4"/>
      </a:accent3>
      <a:accent4>
        <a:srgbClr val="B332E2"/>
      </a:accent4>
      <a:accent5>
        <a:srgbClr val="FF4D00"/>
      </a:accent5>
      <a:accent6>
        <a:srgbClr val="052E6B"/>
      </a:accent6>
      <a:hlink>
        <a:srgbClr val="47AEFF"/>
      </a:hlink>
      <a:folHlink>
        <a:srgbClr val="47AEFF"/>
      </a:folHlink>
    </a:clrScheme>
    <a:fontScheme name="Ember Display all the way">
      <a:majorFont>
        <a:latin typeface="Amazon Ember Displa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5986</TotalTime>
  <Words>4767</Words>
  <Application>Microsoft Macintosh PowerPoint</Application>
  <PresentationFormat>Widescreen</PresentationFormat>
  <Paragraphs>451</Paragraphs>
  <Slides>27</Slides>
  <Notes>24</Notes>
  <HiddenSlides>6</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Amazon Ember Display</vt:lpstr>
      <vt:lpstr>Arial</vt:lpstr>
      <vt:lpstr>Canva Sans</vt:lpstr>
      <vt:lpstr>Canva Sans Bold</vt:lpstr>
      <vt:lpstr>Inter</vt:lpstr>
      <vt:lpstr>Amazon Ember</vt:lpstr>
      <vt:lpstr>Amazon Ember Mono</vt:lpstr>
      <vt:lpstr>Calibri</vt:lpstr>
      <vt:lpstr>Lucida Console</vt:lpstr>
      <vt:lpstr>Wingdings</vt:lpstr>
      <vt:lpstr>Amazon Ember Display Heavy</vt:lpstr>
      <vt:lpstr>AWS reInvent 2023</vt:lpstr>
      <vt:lpstr>Using ML in Data Management Systems at AWS</vt:lpstr>
      <vt:lpstr>ML has infiltrated all levels of the DB</vt:lpstr>
      <vt:lpstr>Recurring Themes</vt:lpstr>
      <vt:lpstr>User Interfaces:  NL2SQL</vt:lpstr>
      <vt:lpstr>User Interfaces:  NL2SQL</vt:lpstr>
      <vt:lpstr>User Interfaces: NL2SQL</vt:lpstr>
      <vt:lpstr>User Interfaces: Debugging</vt:lpstr>
      <vt:lpstr>User Interfaces: Debugging</vt:lpstr>
      <vt:lpstr>ML has infiltrated all levels of the DB</vt:lpstr>
      <vt:lpstr>Intelligent scaling  new customer experiences</vt:lpstr>
      <vt:lpstr>Scaling Today</vt:lpstr>
      <vt:lpstr>Redshift Automatic Intelligent Scaling</vt:lpstr>
      <vt:lpstr>How much should we scale?</vt:lpstr>
      <vt:lpstr>Challenge: Prediction Accuracy</vt:lpstr>
      <vt:lpstr>Tenets</vt:lpstr>
      <vt:lpstr>Tiered Query Prediction</vt:lpstr>
      <vt:lpstr>Challenge #1 Prediction Accuracy</vt:lpstr>
      <vt:lpstr>Tenets</vt:lpstr>
      <vt:lpstr>Challenge #1: Prediction Accuracy</vt:lpstr>
      <vt:lpstr>How much should we scale?</vt:lpstr>
      <vt:lpstr>Challenge #2: Cost depends on workload</vt:lpstr>
      <vt:lpstr>Challenge #2: R depends on system state</vt:lpstr>
      <vt:lpstr>Evaluation</vt:lpstr>
      <vt:lpstr>Performance on Mixed Workloads</vt:lpstr>
      <vt:lpstr>Performance on Mixed Workloads</vt:lpstr>
      <vt:lpstr>Tips for building ML into systems: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slide</dc:title>
  <dc:creator>Cody DeHaas</dc:creator>
  <cp:lastModifiedBy>Microsoft Office User</cp:lastModifiedBy>
  <cp:revision>193</cp:revision>
  <dcterms:created xsi:type="dcterms:W3CDTF">2023-11-16T19:28:25Z</dcterms:created>
  <dcterms:modified xsi:type="dcterms:W3CDTF">2024-09-23T20:23:26Z</dcterms:modified>
</cp:coreProperties>
</file>