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12192000"/>
  <p:notesSz cx="6858000" cy="9144000"/>
  <p:embeddedFontLst>
    <p:embeddedFont>
      <p:font typeface="Play"/>
      <p:regular r:id="rId13"/>
      <p:bold r:id="rId14"/>
    </p:embeddedFont>
    <p:embeddedFont>
      <p:font typeface="Montserrat"/>
      <p:regular r:id="rId15"/>
      <p:bold r:id="rId16"/>
      <p:italic r:id="rId17"/>
      <p:boldItalic r:id="rId18"/>
    </p:embeddedFont>
    <p:embeddedFont>
      <p:font typeface="Montserrat Medium"/>
      <p:regular r:id="rId19"/>
      <p:bold r:id="rId20"/>
      <p:italic r:id="rId21"/>
      <p:boldItalic r:id="rId22"/>
    </p:embeddedFont>
    <p:embeddedFont>
      <p:font typeface="Montserrat Light"/>
      <p:regular r:id="rId23"/>
      <p:bold r:id="rId24"/>
      <p:italic r:id="rId25"/>
      <p:boldItalic r:id="rId26"/>
    </p:embeddedFont>
    <p:embeddedFont>
      <p:font typeface="Montserrat ExtraBold"/>
      <p:bold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3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37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Medium-bold.fntdata"/><Relationship Id="rId22" Type="http://schemas.openxmlformats.org/officeDocument/2006/relationships/font" Target="fonts/MontserratMedium-boldItalic.fntdata"/><Relationship Id="rId21" Type="http://schemas.openxmlformats.org/officeDocument/2006/relationships/font" Target="fonts/MontserratMedium-italic.fntdata"/><Relationship Id="rId24" Type="http://schemas.openxmlformats.org/officeDocument/2006/relationships/font" Target="fonts/MontserratLight-bold.fntdata"/><Relationship Id="rId23" Type="http://schemas.openxmlformats.org/officeDocument/2006/relationships/font" Target="fonts/MontserratLigh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Light-boldItalic.fntdata"/><Relationship Id="rId25" Type="http://schemas.openxmlformats.org/officeDocument/2006/relationships/font" Target="fonts/MontserratLight-italic.fntdata"/><Relationship Id="rId28" Type="http://schemas.openxmlformats.org/officeDocument/2006/relationships/font" Target="fonts/MontserratExtraBold-boldItalic.fntdata"/><Relationship Id="rId27" Type="http://schemas.openxmlformats.org/officeDocument/2006/relationships/font" Target="fonts/MontserratExtra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lay-regular.fntdata"/><Relationship Id="rId12" Type="http://schemas.openxmlformats.org/officeDocument/2006/relationships/slide" Target="slides/slide7.xml"/><Relationship Id="rId15" Type="http://schemas.openxmlformats.org/officeDocument/2006/relationships/font" Target="fonts/Montserrat-regular.fntdata"/><Relationship Id="rId14" Type="http://schemas.openxmlformats.org/officeDocument/2006/relationships/font" Target="fonts/Play-bold.fntdata"/><Relationship Id="rId17" Type="http://schemas.openxmlformats.org/officeDocument/2006/relationships/font" Target="fonts/Montserrat-italic.fntdata"/><Relationship Id="rId16" Type="http://schemas.openxmlformats.org/officeDocument/2006/relationships/font" Target="fonts/Montserrat-bold.fntdata"/><Relationship Id="rId19" Type="http://schemas.openxmlformats.org/officeDocument/2006/relationships/font" Target="fonts/MontserratMedium-regular.fntdata"/><Relationship Id="rId18" Type="http://schemas.openxmlformats.org/officeDocument/2006/relationships/font" Target="fonts/Montserrat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Relationship Id="rId7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3.jpg"/><Relationship Id="rId5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523330" y="-117567"/>
            <a:ext cx="4950008" cy="130628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 txBox="1"/>
          <p:nvPr>
            <p:ph type="ctrTitle"/>
          </p:nvPr>
        </p:nvSpPr>
        <p:spPr>
          <a:xfrm>
            <a:off x="1817592" y="895165"/>
            <a:ext cx="936815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ExtraBold"/>
              <a:buNone/>
            </a:pPr>
            <a:r>
              <a:rPr b="1" lang="en-US" sz="4400">
                <a:latin typeface="Montserrat ExtraBold"/>
                <a:ea typeface="Montserrat ExtraBold"/>
                <a:cs typeface="Montserrat ExtraBold"/>
                <a:sym typeface="Montserrat ExtraBold"/>
              </a:rPr>
              <a:t>Shipping up to </a:t>
            </a:r>
            <a:br>
              <a:rPr b="1" lang="en-US" sz="440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1" lang="en-US" sz="4400">
                <a:latin typeface="Montserrat ExtraBold"/>
                <a:ea typeface="Montserrat ExtraBold"/>
                <a:cs typeface="Montserrat ExtraBold"/>
                <a:sym typeface="Montserrat ExtraBold"/>
              </a:rPr>
              <a:t>Space</a:t>
            </a:r>
            <a:endParaRPr/>
          </a:p>
        </p:txBody>
      </p:sp>
      <p:sp>
        <p:nvSpPr>
          <p:cNvPr id="91" name="Google Shape;91;p13"/>
          <p:cNvSpPr txBox="1"/>
          <p:nvPr>
            <p:ph idx="1" type="subTitle"/>
          </p:nvPr>
        </p:nvSpPr>
        <p:spPr>
          <a:xfrm>
            <a:off x="1817592" y="3732896"/>
            <a:ext cx="5404851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Robert Bayer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HPTS, Gong show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baseline="30000" lang="en-US" sz="2000"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 September 2024</a:t>
            </a:r>
            <a:endParaRPr/>
          </a:p>
        </p:txBody>
      </p:sp>
      <p:grpSp>
        <p:nvGrpSpPr>
          <p:cNvPr id="92" name="Google Shape;92;p13"/>
          <p:cNvGrpSpPr/>
          <p:nvPr/>
        </p:nvGrpSpPr>
        <p:grpSpPr>
          <a:xfrm>
            <a:off x="602155" y="5634237"/>
            <a:ext cx="1282778" cy="962171"/>
            <a:chOff x="523330" y="5831966"/>
            <a:chExt cx="1282778" cy="962171"/>
          </a:xfrm>
        </p:grpSpPr>
        <p:pic>
          <p:nvPicPr>
            <p:cNvPr id="93" name="Google Shape;93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90671" y="5831966"/>
              <a:ext cx="1148096" cy="8444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3"/>
            <p:cNvSpPr txBox="1"/>
            <p:nvPr/>
          </p:nvSpPr>
          <p:spPr>
            <a:xfrm>
              <a:off x="523330" y="6455583"/>
              <a:ext cx="1282778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rad.itu.dk</a:t>
              </a:r>
              <a:endParaRPr b="0" i="0" sz="16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95" name="Google Shape;95;p13"/>
          <p:cNvGrpSpPr/>
          <p:nvPr/>
        </p:nvGrpSpPr>
        <p:grpSpPr>
          <a:xfrm>
            <a:off x="2625437" y="5882524"/>
            <a:ext cx="3591638" cy="713884"/>
            <a:chOff x="4300181" y="6080253"/>
            <a:chExt cx="3591638" cy="713884"/>
          </a:xfrm>
        </p:grpSpPr>
        <p:pic>
          <p:nvPicPr>
            <p:cNvPr id="96" name="Google Shape;96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00181" y="6080253"/>
              <a:ext cx="3591638" cy="347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3"/>
            <p:cNvSpPr txBox="1"/>
            <p:nvPr/>
          </p:nvSpPr>
          <p:spPr>
            <a:xfrm>
              <a:off x="4911634" y="6455583"/>
              <a:ext cx="25603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itu.dk</a:t>
              </a:r>
              <a:endParaRPr b="0" i="0" sz="16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98" name="Google Shape;98;p13"/>
          <p:cNvGrpSpPr/>
          <p:nvPr/>
        </p:nvGrpSpPr>
        <p:grpSpPr>
          <a:xfrm>
            <a:off x="6957579" y="5664365"/>
            <a:ext cx="2214449" cy="937833"/>
            <a:chOff x="9920054" y="5856304"/>
            <a:chExt cx="2214449" cy="937833"/>
          </a:xfrm>
        </p:grpSpPr>
        <p:pic>
          <p:nvPicPr>
            <p:cNvPr id="99" name="Google Shape;99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920054" y="5856304"/>
              <a:ext cx="2214449" cy="707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13"/>
            <p:cNvSpPr txBox="1"/>
            <p:nvPr/>
          </p:nvSpPr>
          <p:spPr>
            <a:xfrm>
              <a:off x="10184918" y="6455583"/>
              <a:ext cx="16847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dasya.itu.dk</a:t>
              </a:r>
              <a:endParaRPr b="0" i="0" sz="16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id="101" name="Google Shape;10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32397" y="5677206"/>
            <a:ext cx="1157514" cy="919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3"/>
          <p:cNvGrpSpPr/>
          <p:nvPr/>
        </p:nvGrpSpPr>
        <p:grpSpPr>
          <a:xfrm>
            <a:off x="1202515" y="373007"/>
            <a:ext cx="3591638" cy="713884"/>
            <a:chOff x="4300181" y="6080253"/>
            <a:chExt cx="3591638" cy="713884"/>
          </a:xfrm>
        </p:grpSpPr>
        <p:pic>
          <p:nvPicPr>
            <p:cNvPr id="103" name="Google Shape;103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300181" y="6080253"/>
              <a:ext cx="3591638" cy="347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3"/>
            <p:cNvSpPr txBox="1"/>
            <p:nvPr/>
          </p:nvSpPr>
          <p:spPr>
            <a:xfrm>
              <a:off x="4911634" y="6455583"/>
              <a:ext cx="25603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itu.dk</a:t>
              </a:r>
              <a:endParaRPr b="0" i="0" sz="16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descr="A light coming from the sky&#10;&#10;Description automatically generated" id="105" name="Google Shape;105;p13"/>
          <p:cNvPicPr preferRelativeResize="0"/>
          <p:nvPr/>
        </p:nvPicPr>
        <p:blipFill rotWithShape="1">
          <a:blip r:embed="rId7">
            <a:alphaModFix/>
          </a:blip>
          <a:srcRect b="0" l="0" r="0" t="24290"/>
          <a:stretch/>
        </p:blipFill>
        <p:spPr>
          <a:xfrm>
            <a:off x="7519644" y="627823"/>
            <a:ext cx="4040984" cy="458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3"/>
          <p:cNvSpPr txBox="1"/>
          <p:nvPr/>
        </p:nvSpPr>
        <p:spPr>
          <a:xfrm>
            <a:off x="1726050" y="609200"/>
            <a:ext cx="5316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/>
          <p:nvPr>
            <p:ph type="title"/>
          </p:nvPr>
        </p:nvSpPr>
        <p:spPr>
          <a:xfrm>
            <a:off x="838199" y="365125"/>
            <a:ext cx="1113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lang="en-US" sz="3600">
                <a:latin typeface="Montserrat"/>
                <a:ea typeface="Montserrat"/>
                <a:cs typeface="Montserrat"/>
                <a:sym typeface="Montserrat"/>
              </a:rPr>
              <a:t>DISCO: Danish Student CubeSat Organization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14" name="Google Shape;114;p14"/>
          <p:cNvSpPr txBox="1"/>
          <p:nvPr>
            <p:ph idx="11" type="ftr"/>
          </p:nvPr>
        </p:nvSpPr>
        <p:spPr>
          <a:xfrm>
            <a:off x="217118" y="0"/>
            <a:ext cx="38976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Shipping up to Space</a:t>
            </a:r>
            <a:endParaRPr/>
          </a:p>
        </p:txBody>
      </p:sp>
      <p:pic>
        <p:nvPicPr>
          <p:cNvPr id="115" name="Google Shape;11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688" y="1629700"/>
            <a:ext cx="4546636" cy="48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type="title"/>
          </p:nvPr>
        </p:nvSpPr>
        <p:spPr>
          <a:xfrm>
            <a:off x="838199" y="365125"/>
            <a:ext cx="755423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lang="en-US" sz="3600">
                <a:latin typeface="Montserrat"/>
                <a:ea typeface="Montserrat"/>
                <a:cs typeface="Montserrat"/>
                <a:sym typeface="Montserrat"/>
              </a:rPr>
              <a:t>Small Satellites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1109052" y="5694229"/>
            <a:ext cx="223240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Reduced cost</a:t>
            </a:r>
            <a:endParaRPr/>
          </a:p>
        </p:txBody>
      </p:sp>
      <p:sp>
        <p:nvSpPr>
          <p:cNvPr id="124" name="Google Shape;124;p15"/>
          <p:cNvSpPr txBox="1"/>
          <p:nvPr>
            <p:ph idx="1" type="body"/>
          </p:nvPr>
        </p:nvSpPr>
        <p:spPr>
          <a:xfrm>
            <a:off x="415585" y="2147929"/>
            <a:ext cx="3619333" cy="536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7D22"/>
              </a:buClr>
              <a:buSzPts val="3000"/>
              <a:buNone/>
            </a:pPr>
            <a:r>
              <a:rPr lang="en-US" sz="3000">
                <a:solidFill>
                  <a:srgbClr val="3A7D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Benefits</a:t>
            </a:r>
            <a:endParaRPr/>
          </a:p>
        </p:txBody>
      </p:sp>
      <p:sp>
        <p:nvSpPr>
          <p:cNvPr id="125" name="Google Shape;125;p15"/>
          <p:cNvSpPr txBox="1"/>
          <p:nvPr/>
        </p:nvSpPr>
        <p:spPr>
          <a:xfrm>
            <a:off x="8048169" y="2147929"/>
            <a:ext cx="3619333" cy="536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D231F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9D231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Compromises</a:t>
            </a:r>
            <a:endParaRPr/>
          </a:p>
        </p:txBody>
      </p:sp>
      <p:grpSp>
        <p:nvGrpSpPr>
          <p:cNvPr id="126" name="Google Shape;126;p15"/>
          <p:cNvGrpSpPr/>
          <p:nvPr/>
        </p:nvGrpSpPr>
        <p:grpSpPr>
          <a:xfrm>
            <a:off x="5042633" y="1563964"/>
            <a:ext cx="2237252" cy="2226697"/>
            <a:chOff x="6497085" y="2759747"/>
            <a:chExt cx="2643175" cy="2630705"/>
          </a:xfrm>
        </p:grpSpPr>
        <p:sp>
          <p:nvSpPr>
            <p:cNvPr id="127" name="Google Shape;127;p15"/>
            <p:cNvSpPr/>
            <p:nvPr/>
          </p:nvSpPr>
          <p:spPr>
            <a:xfrm rot="2692858">
              <a:off x="8660446" y="2801015"/>
              <a:ext cx="327511" cy="566937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5"/>
            <p:cNvSpPr/>
            <p:nvPr/>
          </p:nvSpPr>
          <p:spPr>
            <a:xfrm rot="-2676869">
              <a:off x="6654826" y="2793076"/>
              <a:ext cx="327511" cy="566937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5"/>
            <p:cNvSpPr/>
            <p:nvPr/>
          </p:nvSpPr>
          <p:spPr>
            <a:xfrm rot="-8062035">
              <a:off x="6650480" y="4790491"/>
              <a:ext cx="327511" cy="566937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5"/>
            <p:cNvSpPr/>
            <p:nvPr/>
          </p:nvSpPr>
          <p:spPr>
            <a:xfrm rot="8110528">
              <a:off x="8654651" y="4790491"/>
              <a:ext cx="327511" cy="566937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15"/>
          <p:cNvSpPr txBox="1"/>
          <p:nvPr/>
        </p:nvSpPr>
        <p:spPr>
          <a:xfrm>
            <a:off x="4785540" y="4039122"/>
            <a:ext cx="2637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Shrinking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Standardization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8118513" y="5386452"/>
            <a:ext cx="347864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Reduced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Power</a:t>
            </a:r>
            <a:b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Generation</a:t>
            </a:r>
            <a:endParaRPr/>
          </a:p>
        </p:txBody>
      </p:sp>
      <p:grpSp>
        <p:nvGrpSpPr>
          <p:cNvPr id="133" name="Google Shape;133;p15"/>
          <p:cNvGrpSpPr/>
          <p:nvPr/>
        </p:nvGrpSpPr>
        <p:grpSpPr>
          <a:xfrm>
            <a:off x="1756335" y="3306195"/>
            <a:ext cx="948755" cy="2132804"/>
            <a:chOff x="4249820" y="2888213"/>
            <a:chExt cx="948755" cy="2132804"/>
          </a:xfrm>
        </p:grpSpPr>
        <p:grpSp>
          <p:nvGrpSpPr>
            <p:cNvPr id="134" name="Google Shape;134;p15"/>
            <p:cNvGrpSpPr/>
            <p:nvPr/>
          </p:nvGrpSpPr>
          <p:grpSpPr>
            <a:xfrm>
              <a:off x="4249820" y="2888213"/>
              <a:ext cx="948755" cy="664865"/>
              <a:chOff x="4626896" y="2663944"/>
              <a:chExt cx="1110708" cy="778358"/>
            </a:xfrm>
          </p:grpSpPr>
          <p:pic>
            <p:nvPicPr>
              <p:cNvPr descr="Dollar with solid fill" id="135" name="Google Shape;135;p1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626896" y="2663944"/>
                <a:ext cx="770417" cy="7704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Dollar with solid fill" id="136" name="Google Shape;136;p1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967187" y="2671884"/>
                <a:ext cx="770417" cy="7704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7" name="Google Shape;137;p15"/>
            <p:cNvSpPr/>
            <p:nvPr/>
          </p:nvSpPr>
          <p:spPr>
            <a:xfrm>
              <a:off x="4578861" y="3677919"/>
              <a:ext cx="279756" cy="484272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Dollar with solid fill" id="138" name="Google Shape;138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89697" y="4362934"/>
              <a:ext cx="658082" cy="6580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mpty battery outline" id="139" name="Google Shape;13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5417" y="3760209"/>
            <a:ext cx="1155656" cy="11556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uter&#10;&#10;Description automatically generated" id="140" name="Google Shape;14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55167" y="1998674"/>
            <a:ext cx="1416447" cy="147776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 txBox="1"/>
          <p:nvPr>
            <p:ph idx="11" type="ftr"/>
          </p:nvPr>
        </p:nvSpPr>
        <p:spPr>
          <a:xfrm>
            <a:off x="217118" y="0"/>
            <a:ext cx="38976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Shipping up to Space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/>
          <p:nvPr>
            <p:ph type="title"/>
          </p:nvPr>
        </p:nvSpPr>
        <p:spPr>
          <a:xfrm>
            <a:off x="838200" y="365125"/>
            <a:ext cx="60452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lang="en-US" sz="3600">
                <a:latin typeface="Montserrat"/>
                <a:ea typeface="Montserrat"/>
                <a:cs typeface="Montserrat"/>
                <a:sym typeface="Montserrat"/>
              </a:rPr>
              <a:t>Challenge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4273550" y="4123773"/>
            <a:ext cx="3644900" cy="2133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Real-time imaging </a:t>
            </a:r>
            <a:endParaRPr/>
          </a:p>
          <a:p>
            <a:pPr indent="0" lvl="0" marL="6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4.42 s latency per image</a:t>
            </a:r>
            <a:endParaRPr/>
          </a:p>
          <a:p>
            <a:pPr indent="0" lvl="0" marL="6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6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19,547 images </a:t>
            </a:r>
            <a:endParaRPr/>
          </a:p>
          <a:p>
            <a:pPr indent="0" lvl="0" marL="61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captured / day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9564187" y="2496159"/>
            <a:ext cx="91440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&lt;5W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MAX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9564187" y="4793601"/>
            <a:ext cx="91440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&lt;2W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AVG</a:t>
            </a:r>
            <a:endParaRPr/>
          </a:p>
        </p:txBody>
      </p:sp>
      <p:pic>
        <p:nvPicPr>
          <p:cNvPr descr="Full battery with solid fill" id="151" name="Google Shape;15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9564187" y="3493056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6"/>
          <p:cNvCxnSpPr/>
          <p:nvPr/>
        </p:nvCxnSpPr>
        <p:spPr>
          <a:xfrm>
            <a:off x="8075023" y="2200858"/>
            <a:ext cx="0" cy="349879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3" name="Google Shape;15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154" name="Google Shape;154;p16"/>
          <p:cNvSpPr/>
          <p:nvPr/>
        </p:nvSpPr>
        <p:spPr>
          <a:xfrm>
            <a:off x="540975" y="3249700"/>
            <a:ext cx="3229100" cy="1401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transfer MAX 49.1 images / day</a:t>
            </a:r>
            <a:endParaRPr/>
          </a:p>
        </p:txBody>
      </p:sp>
      <p:sp>
        <p:nvSpPr>
          <p:cNvPr id="155" name="Google Shape;155;p16"/>
          <p:cNvSpPr txBox="1"/>
          <p:nvPr>
            <p:ph idx="11" type="ftr"/>
          </p:nvPr>
        </p:nvSpPr>
        <p:spPr>
          <a:xfrm>
            <a:off x="217118" y="0"/>
            <a:ext cx="38976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Shipping up to Space</a:t>
            </a:r>
            <a:endParaRPr/>
          </a:p>
        </p:txBody>
      </p:sp>
      <p:cxnSp>
        <p:nvCxnSpPr>
          <p:cNvPr id="156" name="Google Shape;156;p16"/>
          <p:cNvCxnSpPr/>
          <p:nvPr/>
        </p:nvCxnSpPr>
        <p:spPr>
          <a:xfrm>
            <a:off x="4099560" y="2200858"/>
            <a:ext cx="0" cy="349879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7" name="Google Shape;15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563" y="1582975"/>
            <a:ext cx="2375987" cy="227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/>
        </p:nvSpPr>
        <p:spPr>
          <a:xfrm>
            <a:off x="838200" y="5526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Solution - Machine Learning on Satellite</a:t>
            </a:r>
            <a:endParaRPr/>
          </a:p>
        </p:txBody>
      </p:sp>
      <p:sp>
        <p:nvSpPr>
          <p:cNvPr id="164" name="Google Shape;16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2133600" y="5478390"/>
            <a:ext cx="78486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goal: Determine the right edge device to deploy on the satellite for this task.</a:t>
            </a:r>
            <a:endParaRPr/>
          </a:p>
        </p:txBody>
      </p:sp>
      <p:sp>
        <p:nvSpPr>
          <p:cNvPr id="166" name="Google Shape;166;p17"/>
          <p:cNvSpPr txBox="1"/>
          <p:nvPr>
            <p:ph idx="11" type="ftr"/>
          </p:nvPr>
        </p:nvSpPr>
        <p:spPr>
          <a:xfrm>
            <a:off x="217118" y="0"/>
            <a:ext cx="38976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Shipping up to Space</a:t>
            </a:r>
            <a:endParaRPr/>
          </a:p>
        </p:txBody>
      </p:sp>
      <p:pic>
        <p:nvPicPr>
          <p:cNvPr descr="A machine with wires and a picture of a camera&#10;&#10;Description automatically generated with medium confidence" id="167" name="Google Shape;1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1618" y="1645103"/>
            <a:ext cx="4808764" cy="3567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/>
          <p:nvPr/>
        </p:nvSpPr>
        <p:spPr>
          <a:xfrm>
            <a:off x="838200" y="365125"/>
            <a:ext cx="60452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Results</a:t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3103648" y="5056485"/>
            <a:ext cx="5984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Must check both latency &amp; power!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Coral Mini best candidate!</a:t>
            </a:r>
            <a:endParaRPr/>
          </a:p>
        </p:txBody>
      </p:sp>
      <p:sp>
        <p:nvSpPr>
          <p:cNvPr id="175" name="Google Shape;17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176" name="Google Shape;176;p18"/>
          <p:cNvSpPr txBox="1"/>
          <p:nvPr>
            <p:ph idx="11" type="ftr"/>
          </p:nvPr>
        </p:nvSpPr>
        <p:spPr>
          <a:xfrm>
            <a:off x="217118" y="0"/>
            <a:ext cx="38976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Shipping up to Space</a:t>
            </a:r>
            <a:endParaRPr/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7400" y="1843100"/>
            <a:ext cx="5606176" cy="244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450" y="1907688"/>
            <a:ext cx="5893550" cy="256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ight coming from the sky&#10;&#10;Description automatically generated" id="184" name="Google Shape;1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-1994128"/>
            <a:ext cx="6096000" cy="913953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/>
        </p:nvSpPr>
        <p:spPr>
          <a:xfrm>
            <a:off x="8375641" y="424698"/>
            <a:ext cx="3567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Coral Dev Board Mini launched on board DISCO1 in April  2023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</a:t>
            </a:r>
            <a:endParaRPr/>
          </a:p>
        </p:txBody>
      </p:sp>
      <p:sp>
        <p:nvSpPr>
          <p:cNvPr id="187" name="Google Shape;187;p19"/>
          <p:cNvSpPr txBox="1"/>
          <p:nvPr>
            <p:ph idx="11" type="ftr"/>
          </p:nvPr>
        </p:nvSpPr>
        <p:spPr>
          <a:xfrm>
            <a:off x="217118" y="0"/>
            <a:ext cx="38976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Shipping up to Space</a:t>
            </a:r>
            <a:endParaRPr/>
          </a:p>
        </p:txBody>
      </p:sp>
      <p:pic>
        <p:nvPicPr>
          <p:cNvPr id="188" name="Google Shape;18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50" y="586651"/>
            <a:ext cx="4619599" cy="34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0763" y="4165626"/>
            <a:ext cx="2013575" cy="249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